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9144000" cy="5143500" type="screen16x9"/>
  <p:notesSz cx="6858000" cy="9144000"/>
  <p:embeddedFontLst>
    <p:embeddedFont>
      <p:font typeface="Lato" panose="020B0604020202020204" charset="0"/>
      <p:regular r:id="rId48"/>
      <p:bold r:id="rId49"/>
      <p:italic r:id="rId50"/>
      <p:boldItalic r:id="rId51"/>
    </p:embeddedFont>
    <p:embeddedFont>
      <p:font typeface="Raleway" panose="020B0604020202020204" charset="0"/>
      <p:regular r:id="rId52"/>
      <p:bold r:id="rId53"/>
      <p:italic r:id="rId54"/>
      <p:boldItalic r:id="rId55"/>
    </p:embeddedFont>
    <p:embeddedFont>
      <p:font typeface="Raleway Medium" panose="020B0604020202020204" charset="0"/>
      <p:regular r:id="rId56"/>
      <p:bold r:id="rId57"/>
      <p:italic r:id="rId58"/>
      <p:boldItalic r:id="rId59"/>
    </p:embeddedFont>
    <p:embeddedFont>
      <p:font typeface="Roboto Mono" panose="020B060402020202020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366"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8c2dffdc02_0_8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8c2dffdc02_0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c2dffdc02_0_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c2dffdc02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c2dffdc02_0_9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c2dffdc02_0_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c2dffdc02_0_9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c2dffdc02_0_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8c2dffdc02_0_9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8c2dffdc02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c2dffdc02_0_9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c2dffdc02_0_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2"/>
              </a:buClr>
              <a:buSzPts val="1100"/>
              <a:buFont typeface="Arial"/>
              <a:buNone/>
            </a:pPr>
            <a:r>
              <a:rPr lang="vi">
                <a:solidFill>
                  <a:srgbClr val="666666"/>
                </a:solidFill>
              </a:rPr>
              <a:t>“Buckets are the basic containers that hold your data. Everything that you store in Cloud Storage must be contained in a bucket. You can use buckets to organize your data and control access to your data”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8c2dffdc02_0_9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8c2dffdc02_0_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Users signed into an app with Authentication will automatically provide an identification token that you can use in your rules to protect who can read and write which items of data. </a:t>
            </a:r>
            <a:endParaRPr/>
          </a:p>
          <a:p>
            <a:pPr marL="0" lvl="0" indent="0" algn="l" rtl="0">
              <a:spcBef>
                <a:spcPts val="0"/>
              </a:spcBef>
              <a:spcAft>
                <a:spcPts val="0"/>
              </a:spcAft>
              <a:buNone/>
            </a:pPr>
            <a:r>
              <a:rPr lang="vi"/>
              <a:t>So, if you store personal data about your users, definitely use Firebase Authentication with security rules to limit access appropriately. You may even get a gentle reminder from Firebase if your rules appear overly permissive.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8c2dffdc02_0_9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8c2dffdc02_0_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vi"/>
              <a:t>is a Google Cloud product that works well with other Firebase and Cloud products. Using the Firebase SDKs for Cloud Functions, you can write and deploy code, running on Google “serverless” infrastructure, that automatically responds to events coming from other Firebase products. </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c2dffdc02_0_10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c2dffdc02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c2dffdc02_0_10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c2dffdc02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8c2dffdc02_0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8c2dffdc02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8c2dffdc02_0_8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8c2dffdc02_0_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c2dffdc02_0_10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c2dffdc02_0_1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c2dffdc02_0_1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c2dffdc02_0_1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“Greta’s game defines an audience of “players who have completed level 10, and made an in-game purchase” (core players). Shawn’s social network app defines an audience of “people between the ages of 18–24, who have at least 50 friends on the network” (social young adults). Once these audiences have been defined in the Firebase console, and apps are updated to send the correct events, the audiences will collect members. Greta and Shawn can then target the audience members with information and offers of interest to these groups.”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8c2dffdc02_0_1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8c2dffdc02_0_1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8c2dffdc02_0_1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8c2dffdc02_0_1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vi"/>
              <a:t>Send only relevant and desired messages to your users, at a reasonable frequency.</a:t>
            </a:r>
            <a:endParaRPr/>
          </a:p>
          <a:p>
            <a:pPr marL="0" lvl="0" indent="0" algn="l" rtl="0">
              <a:spcBef>
                <a:spcPts val="0"/>
              </a:spcBef>
              <a:spcAft>
                <a:spcPts val="0"/>
              </a:spcAft>
              <a:buNone/>
            </a:pPr>
            <a:r>
              <a:rPr lang="vi"/>
              <a:t>“Greta might notify her core players audience of new game items for sale. And Shawn might send a reminder to his social young adults to rate and discuss their favorite night clubs.”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8c2dffdc02_0_1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8c2dffdc02_0_1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8c2dffdc02_0_1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8c2dffdc02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c2dffdc02_0_1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c2dffdc02_0_1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set up an experiment and conduct it on a handful of users before making a decision. This is wise, because making an uninformed decision about a change to your app</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8c2dffdc02_0_1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8c2dffdc02_0_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8c2dffdc02_0_8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8c2dffdc02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8c2dffdc02_0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8c2dffdc02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8c2dffdc02_0_1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8c2dffdc02_0_1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8c2dffdc02_0_13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8c2dffdc02_0_1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8c2dffdc02_0_1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8c2dffdc02_0_1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It’s even integrated with Analytics, so you can measure how crashes are affecting the way users use your app (possibly by uninstalling it).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8c2dffdc02_0_1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8c2dffdc02_0_1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gives you insights into your app’s performance issues, from your users’ point of view, by measuring its HTTP requests, startup time, and other code using its API.</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8c2dffdc02_0_8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8c2dffdc02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8c2dffdc02_0_1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8c2dffdc02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8c2dffdc02_0_1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8c2dffdc02_0_1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8c2dffdc02_0_1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8c2dffdc02_0_1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c2dffdc02_0_14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8c2dffdc02_0_1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8c2dffdc02_0_1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8c2dffdc02_0_1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c2dffdc02_0_1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c2dffdc02_0_1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8d9476e9ff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8d9476e9f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8d9476e9f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8d9476e9f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8d9476e9ff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8d9476e9f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8d9476e9ff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8d9476e9f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8d9476e9ff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8d9476e9ff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8d9476e9f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8d9476e9f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8c2dffdc02_0_1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8c2dffdc02_0_1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This is different than traditional app development, which typically involves writing both frontend and backend software. The frontend code just invokes API endpoints exposed by the backend, and the backend code actually does the work.</a:t>
            </a:r>
            <a:endParaRPr/>
          </a:p>
          <a:p>
            <a:pPr marL="0" lvl="0" indent="0" algn="l" rtl="0">
              <a:spcBef>
                <a:spcPts val="0"/>
              </a:spcBef>
              <a:spcAft>
                <a:spcPts val="0"/>
              </a:spcAft>
              <a:buNone/>
            </a:pPr>
            <a:r>
              <a:rPr lang="vi"/>
              <a:t>However, with Firebase products, the traditional backend is bypassed, putting the work into the client. Administrative access to each of these products is provided by the Firebase console.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8c2dffdc02_0_1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8c2dffdc02_0_1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8c2dffdc02_0_1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8c2dffdc02_0_1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c2dffdc02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c2dffdc02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c2dffdc02_0_8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c2dffdc02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7.gif"/></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hyperlink" Target="https://console.firebase.google.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hyperlink" Target="https://firebase.google.com/docs/android/setup#assistant"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hyperlink" Target="https://medium.com/firebase-developers/what-is-firebase-the-complete-story-abridged-bcc730c5f2c0" TargetMode="External"/><Relationship Id="rId7" Type="http://schemas.openxmlformats.org/officeDocument/2006/relationships/hyperlink" Target="https://medium.com/mobiletech/firebase-authentication-sample-371b5940ba93"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hyperlink" Target="https://cloud.google.com/storage/docs/key-terms#buckets" TargetMode="External"/><Relationship Id="rId5" Type="http://schemas.openxmlformats.org/officeDocument/2006/relationships/hyperlink" Target="https://firebase.google.com/" TargetMode="External"/><Relationship Id="rId4" Type="http://schemas.openxmlformats.org/officeDocument/2006/relationships/hyperlink" Target="https://wiki.matbao.net/firebase-la-gi-giai-phap-lap-trinh-khong-can-backend-tu-googl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1764425" y="630225"/>
            <a:ext cx="69387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Firebase Introduction</a:t>
            </a:r>
            <a:endParaRPr/>
          </a:p>
        </p:txBody>
      </p:sp>
      <p:sp>
        <p:nvSpPr>
          <p:cNvPr id="73" name="Google Shape;73;p13"/>
          <p:cNvSpPr txBox="1">
            <a:spLocks noGrp="1"/>
          </p:cNvSpPr>
          <p:nvPr>
            <p:ph type="subTitle" idx="1"/>
          </p:nvPr>
        </p:nvSpPr>
        <p:spPr>
          <a:xfrm>
            <a:off x="2390275" y="1635475"/>
            <a:ext cx="6331500" cy="307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
                <a:latin typeface="Arial"/>
                <a:ea typeface="Arial"/>
                <a:cs typeface="Arial"/>
                <a:sym typeface="Arial"/>
              </a:rPr>
              <a:t>Android Mobile Programming Class 2020</a:t>
            </a:r>
            <a:endParaRPr>
              <a:latin typeface="Arial"/>
              <a:ea typeface="Arial"/>
              <a:cs typeface="Arial"/>
              <a:sym typeface="Arial"/>
            </a:endParaRPr>
          </a:p>
          <a:p>
            <a:pPr marL="0" lvl="0" indent="0" algn="l" rtl="0">
              <a:spcBef>
                <a:spcPts val="0"/>
              </a:spcBef>
              <a:spcAft>
                <a:spcPts val="0"/>
              </a:spcAft>
              <a:buNone/>
            </a:pPr>
            <a:r>
              <a:rPr lang="vi">
                <a:latin typeface="Arial"/>
                <a:ea typeface="Arial"/>
                <a:cs typeface="Arial"/>
                <a:sym typeface="Arial"/>
              </a:rPr>
              <a:t>16CN - FIT - HAU</a:t>
            </a:r>
            <a:endParaRPr>
              <a:latin typeface="Arial"/>
              <a:ea typeface="Arial"/>
              <a:cs typeface="Arial"/>
              <a:sym typeface="Arial"/>
            </a:endParaRPr>
          </a:p>
          <a:p>
            <a:pPr marL="0" lvl="0" indent="0" algn="l" rtl="0">
              <a:spcBef>
                <a:spcPts val="0"/>
              </a:spcBef>
              <a:spcAft>
                <a:spcPts val="0"/>
              </a:spcAft>
              <a:buNone/>
            </a:pPr>
            <a:r>
              <a:rPr lang="vi">
                <a:latin typeface="Arial"/>
                <a:ea typeface="Arial"/>
                <a:cs typeface="Arial"/>
                <a:sym typeface="Arial"/>
              </a:rPr>
              <a:t>Nhóm </a:t>
            </a:r>
            <a:r>
              <a:rPr lang="en-US">
                <a:latin typeface="Arial"/>
                <a:ea typeface="Arial"/>
                <a:cs typeface="Arial"/>
                <a:sym typeface="Arial"/>
              </a:rPr>
              <a:t>G5</a:t>
            </a:r>
            <a:r>
              <a:rPr lang="vi">
                <a:latin typeface="Arial"/>
                <a:ea typeface="Arial"/>
                <a:cs typeface="Arial"/>
                <a:sym typeface="Arial"/>
              </a:rPr>
              <a:t>:</a:t>
            </a:r>
            <a:endParaRPr lang="en-US">
              <a:latin typeface="Arial"/>
              <a:ea typeface="Arial"/>
              <a:cs typeface="Arial"/>
              <a:sym typeface="Arial"/>
            </a:endParaRPr>
          </a:p>
          <a:p>
            <a:pPr marL="457200" lvl="1" indent="0"/>
            <a:r>
              <a:rPr lang="en-US">
                <a:latin typeface="Arial"/>
                <a:ea typeface="Arial"/>
                <a:cs typeface="Arial"/>
                <a:sym typeface="Arial"/>
              </a:rPr>
              <a:t>Lê Phương Anh</a:t>
            </a:r>
          </a:p>
          <a:p>
            <a:pPr marL="457200" lvl="1" indent="0"/>
            <a:r>
              <a:rPr lang="en-US">
                <a:latin typeface="Arial"/>
                <a:ea typeface="Arial"/>
                <a:cs typeface="Arial"/>
                <a:sym typeface="Arial"/>
              </a:rPr>
              <a:t>Trần Thị Thúy Hòa</a:t>
            </a:r>
          </a:p>
          <a:p>
            <a:pPr marL="457200" lvl="1" indent="0"/>
            <a:r>
              <a:rPr lang="en-US">
                <a:latin typeface="Arial"/>
                <a:ea typeface="Arial"/>
                <a:cs typeface="Arial"/>
                <a:sym typeface="Arial"/>
              </a:rPr>
              <a:t>Trịnh Quang Cường</a:t>
            </a:r>
          </a:p>
          <a:p>
            <a:pPr marL="457200" lvl="1" indent="0"/>
            <a:r>
              <a:rPr lang="en-US">
                <a:latin typeface="Arial"/>
                <a:ea typeface="Arial"/>
                <a:cs typeface="Arial"/>
                <a:sym typeface="Arial"/>
              </a:rPr>
              <a:t>Hoàng Thị Thùy Dung</a:t>
            </a:r>
          </a:p>
          <a:p>
            <a:pPr marL="457200" lvl="1" indent="0"/>
            <a:r>
              <a:rPr lang="en-US">
                <a:latin typeface="Arial"/>
                <a:ea typeface="Arial"/>
                <a:cs typeface="Arial"/>
                <a:sym typeface="Arial"/>
              </a:rPr>
              <a:t>Phạm Thị Nga</a:t>
            </a:r>
            <a:endParaRPr>
              <a:latin typeface="Arial"/>
              <a:ea typeface="Arial"/>
              <a:cs typeface="Arial"/>
              <a:sym typeface="Arial"/>
            </a:endParaRPr>
          </a:p>
        </p:txBody>
      </p:sp>
      <p:pic>
        <p:nvPicPr>
          <p:cNvPr id="74" name="Google Shape;74;p13"/>
          <p:cNvPicPr preferRelativeResize="0"/>
          <p:nvPr/>
        </p:nvPicPr>
        <p:blipFill>
          <a:blip r:embed="rId3">
            <a:alphaModFix/>
          </a:blip>
          <a:stretch>
            <a:fillRect/>
          </a:stretch>
        </p:blipFill>
        <p:spPr>
          <a:xfrm>
            <a:off x="152400" y="1791225"/>
            <a:ext cx="2085467" cy="209149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txBox="1">
            <a:spLocks noGrp="1"/>
          </p:cNvSpPr>
          <p:nvPr>
            <p:ph type="title"/>
          </p:nvPr>
        </p:nvSpPr>
        <p:spPr>
          <a:xfrm>
            <a:off x="265500" y="178150"/>
            <a:ext cx="4045200" cy="13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
              <a:t>Firebase Authentication</a:t>
            </a:r>
            <a:endParaRPr/>
          </a:p>
        </p:txBody>
      </p:sp>
      <p:sp>
        <p:nvSpPr>
          <p:cNvPr id="137" name="Google Shape;137;p22"/>
          <p:cNvSpPr txBox="1">
            <a:spLocks noGrp="1"/>
          </p:cNvSpPr>
          <p:nvPr>
            <p:ph type="body" idx="2"/>
          </p:nvPr>
        </p:nvSpPr>
        <p:spPr>
          <a:xfrm>
            <a:off x="4677550" y="724200"/>
            <a:ext cx="4207800" cy="3695100"/>
          </a:xfrm>
          <a:prstGeom prst="rect">
            <a:avLst/>
          </a:prstGeom>
        </p:spPr>
        <p:txBody>
          <a:bodyPr spcFirstLastPara="1" wrap="square" lIns="91425" tIns="91425" rIns="91425" bIns="91425" anchor="ctr" anchorCtr="0">
            <a:noAutofit/>
          </a:bodyPr>
          <a:lstStyle/>
          <a:p>
            <a:pPr marL="457200" lvl="0" indent="-355600" algn="l" rtl="0">
              <a:spcBef>
                <a:spcPts val="0"/>
              </a:spcBef>
              <a:spcAft>
                <a:spcPts val="0"/>
              </a:spcAft>
              <a:buSzPts val="2000"/>
              <a:buChar char="●"/>
            </a:pPr>
            <a:r>
              <a:rPr lang="vi" sz="2000"/>
              <a:t>is </a:t>
            </a:r>
            <a:r>
              <a:rPr lang="vi" sz="2000" b="1"/>
              <a:t>essential </a:t>
            </a:r>
            <a:r>
              <a:rPr lang="vi" sz="2000"/>
              <a:t>to getting some of the other products configured properly, especially if you need to </a:t>
            </a:r>
            <a:r>
              <a:rPr lang="vi" sz="2000" b="1"/>
              <a:t>restrict access to per-user </a:t>
            </a:r>
            <a:r>
              <a:rPr lang="vi" sz="2000"/>
              <a:t>data</a:t>
            </a:r>
            <a:endParaRPr sz="2000"/>
          </a:p>
          <a:p>
            <a:pPr marL="457200" lvl="0" indent="-355600" algn="l" rtl="0">
              <a:spcBef>
                <a:spcPts val="0"/>
              </a:spcBef>
              <a:spcAft>
                <a:spcPts val="0"/>
              </a:spcAft>
              <a:buSzPts val="2000"/>
              <a:buChar char="●"/>
            </a:pPr>
            <a:r>
              <a:rPr lang="vi" sz="2000" b="1"/>
              <a:t>easy </a:t>
            </a:r>
            <a:r>
              <a:rPr lang="vi" sz="2000"/>
              <a:t>to perform </a:t>
            </a:r>
            <a:r>
              <a:rPr lang="vi" sz="2000" b="1"/>
              <a:t>secure logins</a:t>
            </a:r>
            <a:r>
              <a:rPr lang="vi" sz="2000"/>
              <a:t>, which is incredibly difficult to implement correctly on your own</a:t>
            </a:r>
            <a:endParaRPr sz="2000"/>
          </a:p>
        </p:txBody>
      </p:sp>
      <p:sp>
        <p:nvSpPr>
          <p:cNvPr id="138" name="Google Shape;138;p22"/>
          <p:cNvSpPr txBox="1">
            <a:spLocks noGrp="1"/>
          </p:cNvSpPr>
          <p:nvPr>
            <p:ph type="subTitle" idx="1"/>
          </p:nvPr>
        </p:nvSpPr>
        <p:spPr>
          <a:xfrm>
            <a:off x="265500" y="151617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
              <a:t>takes care of getting your users </a:t>
            </a:r>
            <a:r>
              <a:rPr lang="vi" b="1"/>
              <a:t>logged in and identified</a:t>
            </a:r>
            <a:r>
              <a:rPr lang="vi"/>
              <a:t>.</a:t>
            </a:r>
            <a:endParaRPr/>
          </a:p>
        </p:txBody>
      </p:sp>
      <p:pic>
        <p:nvPicPr>
          <p:cNvPr id="139" name="Google Shape;139;p22"/>
          <p:cNvPicPr preferRelativeResize="0"/>
          <p:nvPr/>
        </p:nvPicPr>
        <p:blipFill>
          <a:blip r:embed="rId3">
            <a:alphaModFix/>
          </a:blip>
          <a:stretch>
            <a:fillRect/>
          </a:stretch>
        </p:blipFill>
        <p:spPr>
          <a:xfrm>
            <a:off x="0" y="2568911"/>
            <a:ext cx="4572000" cy="2574589"/>
          </a:xfrm>
          <a:prstGeom prst="rect">
            <a:avLst/>
          </a:prstGeom>
          <a:noFill/>
          <a:ln>
            <a:noFill/>
          </a:ln>
        </p:spPr>
      </p:pic>
      <p:sp>
        <p:nvSpPr>
          <p:cNvPr id="140" name="Google Shape;140;p2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265500" y="25750"/>
            <a:ext cx="4045200" cy="13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
              <a:t>Firebase Authentication</a:t>
            </a:r>
            <a:endParaRPr/>
          </a:p>
        </p:txBody>
      </p:sp>
      <p:sp>
        <p:nvSpPr>
          <p:cNvPr id="146" name="Google Shape;146;p23"/>
          <p:cNvSpPr txBox="1">
            <a:spLocks noGrp="1"/>
          </p:cNvSpPr>
          <p:nvPr>
            <p:ph type="body" idx="2"/>
          </p:nvPr>
        </p:nvSpPr>
        <p:spPr>
          <a:xfrm>
            <a:off x="369600" y="4538088"/>
            <a:ext cx="3837000" cy="592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vi">
                <a:solidFill>
                  <a:schemeClr val="dk2"/>
                </a:solidFill>
              </a:rPr>
              <a:t>Don’t try to store a user’s password</a:t>
            </a:r>
            <a:endParaRPr>
              <a:solidFill>
                <a:schemeClr val="dk2"/>
              </a:solidFill>
            </a:endParaRPr>
          </a:p>
        </p:txBody>
      </p:sp>
      <p:sp>
        <p:nvSpPr>
          <p:cNvPr id="147" name="Google Shape;147;p23"/>
          <p:cNvSpPr txBox="1">
            <a:spLocks noGrp="1"/>
          </p:cNvSpPr>
          <p:nvPr>
            <p:ph type="subTitle" idx="1"/>
          </p:nvPr>
        </p:nvSpPr>
        <p:spPr>
          <a:xfrm>
            <a:off x="4837500" y="144575"/>
            <a:ext cx="4045200" cy="220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
                <a:solidFill>
                  <a:srgbClr val="FFFFFF"/>
                </a:solidFill>
              </a:rPr>
              <a:t>“</a:t>
            </a:r>
            <a:r>
              <a:rPr lang="vi" b="1">
                <a:solidFill>
                  <a:srgbClr val="FFFFFF"/>
                </a:solidFill>
              </a:rPr>
              <a:t>federated identity</a:t>
            </a:r>
            <a:r>
              <a:rPr lang="vi">
                <a:solidFill>
                  <a:srgbClr val="FFFFFF"/>
                </a:solidFill>
              </a:rPr>
              <a:t>”</a:t>
            </a:r>
            <a:endParaRPr>
              <a:solidFill>
                <a:srgbClr val="FFFFFF"/>
              </a:solidFill>
            </a:endParaRPr>
          </a:p>
          <a:p>
            <a:pPr marL="0" lvl="0" indent="0" algn="ctr" rtl="0">
              <a:spcBef>
                <a:spcPts val="0"/>
              </a:spcBef>
              <a:spcAft>
                <a:spcPts val="0"/>
              </a:spcAft>
              <a:buNone/>
            </a:pPr>
            <a:r>
              <a:rPr lang="vi">
                <a:solidFill>
                  <a:srgbClr val="FFFFFF"/>
                </a:solidFill>
              </a:rPr>
              <a:t>link a user’s accounts from the various identity providers (Facebook, Twitter, Google, GitHub) into a single account on Firebase Authentication</a:t>
            </a:r>
            <a:endParaRPr>
              <a:solidFill>
                <a:srgbClr val="FFFFFF"/>
              </a:solidFill>
            </a:endParaRPr>
          </a:p>
        </p:txBody>
      </p:sp>
      <p:pic>
        <p:nvPicPr>
          <p:cNvPr id="148" name="Google Shape;148;p23"/>
          <p:cNvPicPr preferRelativeResize="0"/>
          <p:nvPr/>
        </p:nvPicPr>
        <p:blipFill>
          <a:blip r:embed="rId3">
            <a:alphaModFix/>
          </a:blip>
          <a:stretch>
            <a:fillRect/>
          </a:stretch>
        </p:blipFill>
        <p:spPr>
          <a:xfrm>
            <a:off x="4837500" y="2260151"/>
            <a:ext cx="4045201" cy="2277947"/>
          </a:xfrm>
          <a:prstGeom prst="rect">
            <a:avLst/>
          </a:prstGeom>
          <a:noFill/>
          <a:ln>
            <a:noFill/>
          </a:ln>
        </p:spPr>
      </p:pic>
      <p:pic>
        <p:nvPicPr>
          <p:cNvPr id="149" name="Google Shape;149;p23" descr="Image for post"/>
          <p:cNvPicPr preferRelativeResize="0"/>
          <p:nvPr/>
        </p:nvPicPr>
        <p:blipFill>
          <a:blip r:embed="rId4">
            <a:alphaModFix/>
          </a:blip>
          <a:stretch>
            <a:fillRect/>
          </a:stretch>
        </p:blipFill>
        <p:spPr>
          <a:xfrm>
            <a:off x="208950" y="1343938"/>
            <a:ext cx="4158300" cy="3118725"/>
          </a:xfrm>
          <a:prstGeom prst="rect">
            <a:avLst/>
          </a:prstGeom>
          <a:noFill/>
          <a:ln>
            <a:noFill/>
          </a:ln>
        </p:spPr>
      </p:pic>
      <p:sp>
        <p:nvSpPr>
          <p:cNvPr id="150" name="Google Shape;150;p2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4"/>
        <p:cNvGrpSpPr/>
        <p:nvPr/>
      </p:nvGrpSpPr>
      <p:grpSpPr>
        <a:xfrm>
          <a:off x="0" y="0"/>
          <a:ext cx="0" cy="0"/>
          <a:chOff x="0" y="0"/>
          <a:chExt cx="0" cy="0"/>
        </a:xfrm>
      </p:grpSpPr>
      <p:pic>
        <p:nvPicPr>
          <p:cNvPr id="155" name="Google Shape;155;p24"/>
          <p:cNvPicPr preferRelativeResize="0"/>
          <p:nvPr/>
        </p:nvPicPr>
        <p:blipFill>
          <a:blip r:embed="rId3">
            <a:alphaModFix/>
          </a:blip>
          <a:stretch>
            <a:fillRect/>
          </a:stretch>
        </p:blipFill>
        <p:spPr>
          <a:xfrm>
            <a:off x="210725" y="564200"/>
            <a:ext cx="8707050" cy="4227225"/>
          </a:xfrm>
          <a:prstGeom prst="rect">
            <a:avLst/>
          </a:prstGeom>
          <a:noFill/>
          <a:ln>
            <a:noFill/>
          </a:ln>
        </p:spPr>
      </p:pic>
      <p:sp>
        <p:nvSpPr>
          <p:cNvPr id="156" name="Google Shape;156;p2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0" y="8650"/>
            <a:ext cx="4572000" cy="134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 sz="3300"/>
              <a:t>Firebase Realtime DB Cloud Firestore</a:t>
            </a:r>
            <a:endParaRPr sz="3300"/>
          </a:p>
        </p:txBody>
      </p:sp>
      <p:sp>
        <p:nvSpPr>
          <p:cNvPr id="162" name="Google Shape;162;p25"/>
          <p:cNvSpPr txBox="1">
            <a:spLocks noGrp="1"/>
          </p:cNvSpPr>
          <p:nvPr>
            <p:ph type="subTitle" idx="1"/>
          </p:nvPr>
        </p:nvSpPr>
        <p:spPr>
          <a:xfrm>
            <a:off x="265500" y="3259150"/>
            <a:ext cx="4045200" cy="18072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vi"/>
              <a:t>provide database services.</a:t>
            </a:r>
            <a:endParaRPr/>
          </a:p>
          <a:p>
            <a:pPr marL="457200" lvl="0" indent="-361950" algn="l" rtl="0">
              <a:spcBef>
                <a:spcPts val="0"/>
              </a:spcBef>
              <a:spcAft>
                <a:spcPts val="0"/>
              </a:spcAft>
              <a:buSzPts val="2100"/>
              <a:buChar char="●"/>
            </a:pPr>
            <a:r>
              <a:rPr lang="vi"/>
              <a:t>realtime, cloud hosted, NoSQL databases</a:t>
            </a:r>
            <a:endParaRPr/>
          </a:p>
          <a:p>
            <a:pPr marL="457200" lvl="0" indent="-361950" algn="l" rtl="0">
              <a:spcBef>
                <a:spcPts val="0"/>
              </a:spcBef>
              <a:spcAft>
                <a:spcPts val="0"/>
              </a:spcAft>
              <a:buSzPts val="2100"/>
              <a:buChar char="●"/>
            </a:pPr>
            <a:r>
              <a:rPr lang="vi"/>
              <a:t>can use either one, or both together</a:t>
            </a:r>
            <a:endParaRPr/>
          </a:p>
        </p:txBody>
      </p:sp>
      <p:sp>
        <p:nvSpPr>
          <p:cNvPr id="163" name="Google Shape;163;p25"/>
          <p:cNvSpPr txBox="1">
            <a:spLocks noGrp="1"/>
          </p:cNvSpPr>
          <p:nvPr>
            <p:ph type="body" idx="2"/>
          </p:nvPr>
        </p:nvSpPr>
        <p:spPr>
          <a:xfrm>
            <a:off x="4907450" y="1194525"/>
            <a:ext cx="3837000" cy="24177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Char char="●"/>
            </a:pPr>
            <a:r>
              <a:rPr lang="vi" sz="1900"/>
              <a:t>Firestore is technically a Google Cloud product, not a Firebase product</a:t>
            </a:r>
            <a:endParaRPr sz="1900"/>
          </a:p>
          <a:p>
            <a:pPr marL="457200" lvl="0" indent="-349250" algn="l" rtl="0">
              <a:spcBef>
                <a:spcPts val="0"/>
              </a:spcBef>
              <a:spcAft>
                <a:spcPts val="0"/>
              </a:spcAft>
              <a:buSzPts val="1900"/>
              <a:buChar char="●"/>
            </a:pPr>
            <a:r>
              <a:rPr lang="vi" sz="1900"/>
              <a:t>Firebase adds SDKs to use in your mobile app to make direct data access</a:t>
            </a:r>
            <a:endParaRPr sz="1900"/>
          </a:p>
        </p:txBody>
      </p:sp>
      <p:pic>
        <p:nvPicPr>
          <p:cNvPr id="164" name="Google Shape;164;p25"/>
          <p:cNvPicPr preferRelativeResize="0"/>
          <p:nvPr/>
        </p:nvPicPr>
        <p:blipFill>
          <a:blip r:embed="rId3">
            <a:alphaModFix/>
          </a:blip>
          <a:stretch>
            <a:fillRect/>
          </a:stretch>
        </p:blipFill>
        <p:spPr>
          <a:xfrm>
            <a:off x="450800" y="1258888"/>
            <a:ext cx="3670406" cy="2064625"/>
          </a:xfrm>
          <a:prstGeom prst="rect">
            <a:avLst/>
          </a:prstGeom>
          <a:noFill/>
          <a:ln>
            <a:noFill/>
          </a:ln>
        </p:spPr>
      </p:pic>
      <p:sp>
        <p:nvSpPr>
          <p:cNvPr id="165" name="Google Shape;165;p2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a:spLocks noGrp="1"/>
          </p:cNvSpPr>
          <p:nvPr>
            <p:ph type="title"/>
          </p:nvPr>
        </p:nvSpPr>
        <p:spPr>
          <a:xfrm>
            <a:off x="0" y="8650"/>
            <a:ext cx="4572000" cy="134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 sz="3300"/>
              <a:t>Firebase Realtime DB Cloud Firestore</a:t>
            </a:r>
            <a:endParaRPr sz="3300"/>
          </a:p>
        </p:txBody>
      </p:sp>
      <p:sp>
        <p:nvSpPr>
          <p:cNvPr id="171" name="Google Shape;171;p26"/>
          <p:cNvSpPr txBox="1">
            <a:spLocks noGrp="1"/>
          </p:cNvSpPr>
          <p:nvPr>
            <p:ph type="subTitle" idx="1"/>
          </p:nvPr>
        </p:nvSpPr>
        <p:spPr>
          <a:xfrm>
            <a:off x="263400" y="1354150"/>
            <a:ext cx="4045200" cy="8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a:t>“</a:t>
            </a:r>
            <a:r>
              <a:rPr lang="vi" b="1"/>
              <a:t>realtime</a:t>
            </a:r>
            <a:r>
              <a:rPr lang="vi"/>
              <a:t>” updates to data as it changes in the database</a:t>
            </a:r>
            <a:endParaRPr/>
          </a:p>
        </p:txBody>
      </p:sp>
      <p:sp>
        <p:nvSpPr>
          <p:cNvPr id="172" name="Google Shape;172;p26"/>
          <p:cNvSpPr txBox="1">
            <a:spLocks noGrp="1"/>
          </p:cNvSpPr>
          <p:nvPr>
            <p:ph type="body" idx="2"/>
          </p:nvPr>
        </p:nvSpPr>
        <p:spPr>
          <a:xfrm>
            <a:off x="4907450" y="433725"/>
            <a:ext cx="3837000" cy="3861600"/>
          </a:xfrm>
          <a:prstGeom prst="rect">
            <a:avLst/>
          </a:prstGeom>
        </p:spPr>
        <p:txBody>
          <a:bodyPr spcFirstLastPara="1" wrap="square" lIns="91425" tIns="91425" rIns="91425" bIns="91425" anchor="ctr" anchorCtr="0">
            <a:noAutofit/>
          </a:bodyPr>
          <a:lstStyle/>
          <a:p>
            <a:pPr marL="457200" lvl="0" indent="-349250" algn="l" rtl="0">
              <a:spcBef>
                <a:spcPts val="0"/>
              </a:spcBef>
              <a:spcAft>
                <a:spcPts val="0"/>
              </a:spcAft>
              <a:buSzPts val="1900"/>
              <a:buChar char="●"/>
            </a:pPr>
            <a:r>
              <a:rPr lang="vi" sz="1900"/>
              <a:t>You use the </a:t>
            </a:r>
            <a:r>
              <a:rPr lang="vi" sz="1900" b="1"/>
              <a:t>client SDK</a:t>
            </a:r>
            <a:r>
              <a:rPr lang="vi" sz="1900"/>
              <a:t> to set up a “</a:t>
            </a:r>
            <a:r>
              <a:rPr lang="vi" sz="1900" b="1"/>
              <a:t>listener</a:t>
            </a:r>
            <a:r>
              <a:rPr lang="vi" sz="1900"/>
              <a:t>” at the location of the </a:t>
            </a:r>
            <a:r>
              <a:rPr lang="vi" sz="1900" b="1"/>
              <a:t>data </a:t>
            </a:r>
            <a:r>
              <a:rPr lang="vi" sz="1900"/>
              <a:t>your app</a:t>
            </a:r>
            <a:r>
              <a:rPr lang="vi" sz="1900" b="1"/>
              <a:t> wants to use</a:t>
            </a:r>
            <a:r>
              <a:rPr lang="vi" sz="1900"/>
              <a:t>.</a:t>
            </a:r>
            <a:endParaRPr sz="1900"/>
          </a:p>
          <a:p>
            <a:pPr marL="457200" lvl="0" indent="-349250" algn="l" rtl="0">
              <a:spcBef>
                <a:spcPts val="0"/>
              </a:spcBef>
              <a:spcAft>
                <a:spcPts val="0"/>
              </a:spcAft>
              <a:buSzPts val="1900"/>
              <a:buChar char="●"/>
            </a:pPr>
            <a:r>
              <a:rPr lang="vi" sz="1900"/>
              <a:t>The listener gets </a:t>
            </a:r>
            <a:r>
              <a:rPr lang="vi" sz="1900" b="1"/>
              <a:t>invoked </a:t>
            </a:r>
            <a:r>
              <a:rPr lang="vi" sz="1900"/>
              <a:t>with that data </a:t>
            </a:r>
            <a:r>
              <a:rPr lang="vi" sz="1900" b="1"/>
              <a:t>repeatedly</a:t>
            </a:r>
            <a:r>
              <a:rPr lang="vi" sz="1900"/>
              <a:t>, every time a </a:t>
            </a:r>
            <a:r>
              <a:rPr lang="vi" sz="1900" b="1"/>
              <a:t>change is observed</a:t>
            </a:r>
            <a:r>
              <a:rPr lang="vi" sz="1900"/>
              <a:t>.</a:t>
            </a:r>
            <a:endParaRPr sz="1900"/>
          </a:p>
          <a:p>
            <a:pPr marL="457200" lvl="0" indent="-349250" algn="l" rtl="0">
              <a:spcBef>
                <a:spcPts val="0"/>
              </a:spcBef>
              <a:spcAft>
                <a:spcPts val="0"/>
              </a:spcAft>
              <a:buSzPts val="1900"/>
              <a:buChar char="●"/>
            </a:pPr>
            <a:r>
              <a:rPr lang="vi" sz="1900"/>
              <a:t>This lets you keep your app’s </a:t>
            </a:r>
            <a:r>
              <a:rPr lang="vi" sz="1900" b="1"/>
              <a:t>display fresh</a:t>
            </a:r>
            <a:endParaRPr sz="1900" b="1"/>
          </a:p>
        </p:txBody>
      </p:sp>
      <p:pic>
        <p:nvPicPr>
          <p:cNvPr id="173" name="Google Shape;173;p26" descr="Image for post"/>
          <p:cNvPicPr preferRelativeResize="0"/>
          <p:nvPr/>
        </p:nvPicPr>
        <p:blipFill>
          <a:blip r:embed="rId3">
            <a:alphaModFix/>
          </a:blip>
          <a:stretch>
            <a:fillRect/>
          </a:stretch>
        </p:blipFill>
        <p:spPr>
          <a:xfrm>
            <a:off x="366725" y="2230150"/>
            <a:ext cx="3838557" cy="2760950"/>
          </a:xfrm>
          <a:prstGeom prst="rect">
            <a:avLst/>
          </a:prstGeom>
          <a:noFill/>
          <a:ln>
            <a:noFill/>
          </a:ln>
        </p:spPr>
      </p:pic>
      <p:sp>
        <p:nvSpPr>
          <p:cNvPr id="174" name="Google Shape;174;p2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265500" y="375"/>
            <a:ext cx="4045200" cy="103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
              <a:t>Cloud Storage</a:t>
            </a:r>
            <a:endParaRPr/>
          </a:p>
        </p:txBody>
      </p:sp>
      <p:sp>
        <p:nvSpPr>
          <p:cNvPr id="180" name="Google Shape;180;p27"/>
          <p:cNvSpPr txBox="1">
            <a:spLocks noGrp="1"/>
          </p:cNvSpPr>
          <p:nvPr>
            <p:ph type="subTitle" idx="1"/>
          </p:nvPr>
        </p:nvSpPr>
        <p:spPr>
          <a:xfrm>
            <a:off x="265500" y="1047102"/>
            <a:ext cx="4045200" cy="105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
              <a:t>provides massively scalable file storage</a:t>
            </a:r>
            <a:endParaRPr/>
          </a:p>
        </p:txBody>
      </p:sp>
      <p:sp>
        <p:nvSpPr>
          <p:cNvPr id="181" name="Google Shape;181;p2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sz="2000"/>
              <a:t>Is a Google Cloud product, ! a Firebase product. </a:t>
            </a:r>
            <a:endParaRPr sz="2000"/>
          </a:p>
          <a:p>
            <a:pPr marL="0" lvl="0" indent="0" algn="l" rtl="0">
              <a:spcBef>
                <a:spcPts val="1600"/>
              </a:spcBef>
              <a:spcAft>
                <a:spcPts val="0"/>
              </a:spcAft>
              <a:buClr>
                <a:schemeClr val="dk2"/>
              </a:buClr>
              <a:buSzPts val="1100"/>
              <a:buFont typeface="Arial"/>
              <a:buNone/>
            </a:pPr>
            <a:r>
              <a:rPr lang="vi" sz="2000"/>
              <a:t>With Cloud Storage for Firebase, you get client SDKs to use in your app that enable you to </a:t>
            </a:r>
            <a:r>
              <a:rPr lang="vi" sz="2000" b="1"/>
              <a:t>upload and download files directly</a:t>
            </a:r>
            <a:r>
              <a:rPr lang="vi" sz="2000"/>
              <a:t> to and from your </a:t>
            </a:r>
            <a:r>
              <a:rPr lang="vi" sz="2000" b="1"/>
              <a:t>Cloud Storage “bucket”</a:t>
            </a:r>
            <a:r>
              <a:rPr lang="vi" sz="2000"/>
              <a:t>.</a:t>
            </a:r>
            <a:endParaRPr sz="2000"/>
          </a:p>
          <a:p>
            <a:pPr marL="0" lvl="0" indent="0" algn="l" rtl="0">
              <a:spcBef>
                <a:spcPts val="1600"/>
              </a:spcBef>
              <a:spcAft>
                <a:spcPts val="1600"/>
              </a:spcAft>
              <a:buNone/>
            </a:pPr>
            <a:endParaRPr/>
          </a:p>
        </p:txBody>
      </p:sp>
      <p:pic>
        <p:nvPicPr>
          <p:cNvPr id="182" name="Google Shape;182;p27"/>
          <p:cNvPicPr preferRelativeResize="0"/>
          <p:nvPr/>
        </p:nvPicPr>
        <p:blipFill>
          <a:blip r:embed="rId3">
            <a:alphaModFix/>
          </a:blip>
          <a:stretch>
            <a:fillRect/>
          </a:stretch>
        </p:blipFill>
        <p:spPr>
          <a:xfrm>
            <a:off x="2100" y="2219250"/>
            <a:ext cx="4572000" cy="2571750"/>
          </a:xfrm>
          <a:prstGeom prst="rect">
            <a:avLst/>
          </a:prstGeom>
          <a:noFill/>
          <a:ln>
            <a:noFill/>
          </a:ln>
        </p:spPr>
      </p:pic>
      <p:sp>
        <p:nvSpPr>
          <p:cNvPr id="183" name="Google Shape;183;p2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xfrm>
            <a:off x="265500" y="375"/>
            <a:ext cx="4045200" cy="76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
              <a:t>Security Rules</a:t>
            </a:r>
            <a:endParaRPr/>
          </a:p>
        </p:txBody>
      </p:sp>
      <p:sp>
        <p:nvSpPr>
          <p:cNvPr id="189" name="Google Shape;189;p28"/>
          <p:cNvSpPr txBox="1">
            <a:spLocks noGrp="1"/>
          </p:cNvSpPr>
          <p:nvPr>
            <p:ph type="subTitle" idx="1"/>
          </p:nvPr>
        </p:nvSpPr>
        <p:spPr>
          <a:xfrm>
            <a:off x="0" y="892125"/>
            <a:ext cx="4455000" cy="13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1800"/>
              <a:t>This “lolrus” has a Cloud Storage “bucket” that stores “files”. Unfortunately, it didn’t use security rules to protect the contents of the bucket!</a:t>
            </a:r>
            <a:endParaRPr sz="1700"/>
          </a:p>
        </p:txBody>
      </p:sp>
      <p:sp>
        <p:nvSpPr>
          <p:cNvPr id="190" name="Google Shape;190;p28"/>
          <p:cNvSpPr txBox="1">
            <a:spLocks noGrp="1"/>
          </p:cNvSpPr>
          <p:nvPr>
            <p:ph type="body" idx="2"/>
          </p:nvPr>
        </p:nvSpPr>
        <p:spPr>
          <a:xfrm>
            <a:off x="4930550" y="917100"/>
            <a:ext cx="3837000" cy="346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sz="2000"/>
              <a:t>Authentication + Security Rules (of  Realtime Database, Firestore, and Cloud Storage)</a:t>
            </a:r>
            <a:endParaRPr sz="2000"/>
          </a:p>
          <a:p>
            <a:pPr marL="0" lvl="0" indent="0" algn="l" rtl="0">
              <a:lnSpc>
                <a:spcPct val="100000"/>
              </a:lnSpc>
              <a:spcBef>
                <a:spcPts val="1600"/>
              </a:spcBef>
              <a:spcAft>
                <a:spcPts val="0"/>
              </a:spcAft>
              <a:buNone/>
            </a:pPr>
            <a:r>
              <a:rPr lang="vi" sz="2000"/>
              <a:t>-&gt; set access control to your data at the source.</a:t>
            </a:r>
            <a:endParaRPr sz="2000"/>
          </a:p>
          <a:p>
            <a:pPr marL="0" lvl="0" indent="0" algn="l" rtl="0">
              <a:lnSpc>
                <a:spcPct val="100000"/>
              </a:lnSpc>
              <a:spcBef>
                <a:spcPts val="1600"/>
              </a:spcBef>
              <a:spcAft>
                <a:spcPts val="0"/>
              </a:spcAft>
              <a:buNone/>
            </a:pPr>
            <a:r>
              <a:rPr lang="vi" sz="2000"/>
              <a:t>-&gt;clients can access that data only in the ways you all.</a:t>
            </a:r>
            <a:endParaRPr sz="2000"/>
          </a:p>
          <a:p>
            <a:pPr marL="0" lvl="0" indent="0" algn="l" rtl="0">
              <a:lnSpc>
                <a:spcPct val="100000"/>
              </a:lnSpc>
              <a:spcBef>
                <a:spcPts val="1600"/>
              </a:spcBef>
              <a:spcAft>
                <a:spcPts val="0"/>
              </a:spcAft>
              <a:buNone/>
            </a:pPr>
            <a:r>
              <a:rPr lang="vi" sz="2000"/>
              <a:t>Signed in User provide auth token when access to fire</a:t>
            </a:r>
            <a:endParaRPr sz="2000"/>
          </a:p>
          <a:p>
            <a:pPr marL="0" lvl="0" indent="0" algn="l" rtl="0">
              <a:spcBef>
                <a:spcPts val="1600"/>
              </a:spcBef>
              <a:spcAft>
                <a:spcPts val="1600"/>
              </a:spcAft>
              <a:buNone/>
            </a:pPr>
            <a:endParaRPr sz="2000"/>
          </a:p>
        </p:txBody>
      </p:sp>
      <p:pic>
        <p:nvPicPr>
          <p:cNvPr id="191" name="Google Shape;191;p28"/>
          <p:cNvPicPr preferRelativeResize="0"/>
          <p:nvPr/>
        </p:nvPicPr>
        <p:blipFill>
          <a:blip r:embed="rId3">
            <a:alphaModFix/>
          </a:blip>
          <a:stretch>
            <a:fillRect/>
          </a:stretch>
        </p:blipFill>
        <p:spPr>
          <a:xfrm>
            <a:off x="0" y="2274525"/>
            <a:ext cx="4572000" cy="2430784"/>
          </a:xfrm>
          <a:prstGeom prst="rect">
            <a:avLst/>
          </a:prstGeom>
          <a:noFill/>
          <a:ln>
            <a:noFill/>
          </a:ln>
        </p:spPr>
      </p:pic>
      <p:sp>
        <p:nvSpPr>
          <p:cNvPr id="192" name="Google Shape;192;p2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xfrm>
            <a:off x="265500" y="220050"/>
            <a:ext cx="4045200" cy="66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
              <a:t>Cloud Function </a:t>
            </a:r>
            <a:endParaRPr/>
          </a:p>
        </p:txBody>
      </p:sp>
      <p:sp>
        <p:nvSpPr>
          <p:cNvPr id="198" name="Google Shape;198;p29"/>
          <p:cNvSpPr txBox="1">
            <a:spLocks noGrp="1"/>
          </p:cNvSpPr>
          <p:nvPr>
            <p:ph type="body" idx="2"/>
          </p:nvPr>
        </p:nvSpPr>
        <p:spPr>
          <a:xfrm>
            <a:off x="4939500" y="398150"/>
            <a:ext cx="3837000" cy="40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vi" sz="2000"/>
              <a:t>Ex: When someone deletes their account</a:t>
            </a:r>
            <a:endParaRPr sz="2000"/>
          </a:p>
          <a:p>
            <a:pPr marL="0" lvl="0" indent="0" algn="l" rtl="0">
              <a:spcBef>
                <a:spcPts val="1600"/>
              </a:spcBef>
              <a:spcAft>
                <a:spcPts val="0"/>
              </a:spcAft>
              <a:buNone/>
            </a:pPr>
            <a:r>
              <a:rPr lang="vi" sz="2000"/>
              <a:t>Shawn uses Cloud Functions to automatically delete data from his database and storage </a:t>
            </a:r>
            <a:endParaRPr sz="2000"/>
          </a:p>
          <a:p>
            <a:pPr marL="0" lvl="0" indent="0" algn="l" rtl="0">
              <a:spcBef>
                <a:spcPts val="1600"/>
              </a:spcBef>
              <a:spcAft>
                <a:spcPts val="1600"/>
              </a:spcAft>
              <a:buNone/>
            </a:pPr>
            <a:r>
              <a:rPr lang="vi" sz="2000"/>
              <a:t>(because user privacy must be protected in many situations, and getting billed for unused data is terrible)</a:t>
            </a:r>
            <a:endParaRPr sz="2000"/>
          </a:p>
        </p:txBody>
      </p:sp>
      <p:sp>
        <p:nvSpPr>
          <p:cNvPr id="199" name="Google Shape;199;p29"/>
          <p:cNvSpPr/>
          <p:nvPr/>
        </p:nvSpPr>
        <p:spPr>
          <a:xfrm>
            <a:off x="228600" y="962950"/>
            <a:ext cx="4045200" cy="20070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vi" sz="1900"/>
              <a:t>Google “serverless” infrastructure</a:t>
            </a:r>
            <a:endParaRPr sz="1900"/>
          </a:p>
        </p:txBody>
      </p:sp>
      <p:sp>
        <p:nvSpPr>
          <p:cNvPr id="200" name="Google Shape;200;p29"/>
          <p:cNvSpPr/>
          <p:nvPr/>
        </p:nvSpPr>
        <p:spPr>
          <a:xfrm>
            <a:off x="1203463" y="1600075"/>
            <a:ext cx="2095470" cy="971676"/>
          </a:xfrm>
          <a:prstGeom prst="flowChartMultidocumen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vi" sz="1900"/>
              <a:t>Backend code</a:t>
            </a:r>
            <a:endParaRPr sz="1900"/>
          </a:p>
        </p:txBody>
      </p:sp>
      <p:sp>
        <p:nvSpPr>
          <p:cNvPr id="201" name="Google Shape;201;p29"/>
          <p:cNvSpPr/>
          <p:nvPr/>
        </p:nvSpPr>
        <p:spPr>
          <a:xfrm>
            <a:off x="113100" y="3959300"/>
            <a:ext cx="1307988" cy="771120"/>
          </a:xfrm>
          <a:prstGeom prst="flowChartDocumen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vi" sz="2000"/>
              <a:t>FbAuth</a:t>
            </a:r>
            <a:endParaRPr sz="2000"/>
          </a:p>
        </p:txBody>
      </p:sp>
      <p:sp>
        <p:nvSpPr>
          <p:cNvPr id="202" name="Google Shape;202;p29"/>
          <p:cNvSpPr/>
          <p:nvPr/>
        </p:nvSpPr>
        <p:spPr>
          <a:xfrm>
            <a:off x="1570100" y="3959300"/>
            <a:ext cx="1446606" cy="771120"/>
          </a:xfrm>
          <a:prstGeom prst="flowChartDocumen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vi" sz="2000"/>
              <a:t>FbStorage</a:t>
            </a:r>
            <a:endParaRPr sz="2000"/>
          </a:p>
        </p:txBody>
      </p:sp>
      <p:sp>
        <p:nvSpPr>
          <p:cNvPr id="203" name="Google Shape;203;p29"/>
          <p:cNvSpPr/>
          <p:nvPr/>
        </p:nvSpPr>
        <p:spPr>
          <a:xfrm>
            <a:off x="3165700" y="3959300"/>
            <a:ext cx="1307988" cy="771120"/>
          </a:xfrm>
          <a:prstGeom prst="flowChartDocumen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vi" sz="2000"/>
              <a:t>Fb ...</a:t>
            </a:r>
            <a:endParaRPr sz="2000"/>
          </a:p>
        </p:txBody>
      </p:sp>
      <p:sp>
        <p:nvSpPr>
          <p:cNvPr id="204" name="Google Shape;204;p29"/>
          <p:cNvSpPr/>
          <p:nvPr/>
        </p:nvSpPr>
        <p:spPr>
          <a:xfrm>
            <a:off x="362875" y="2475925"/>
            <a:ext cx="3486300" cy="1253400"/>
          </a:xfrm>
          <a:prstGeom prst="upArrowCallout">
            <a:avLst>
              <a:gd name="adj1" fmla="val 14792"/>
              <a:gd name="adj2" fmla="val 25911"/>
              <a:gd name="adj3" fmla="val 18046"/>
              <a:gd name="adj4" fmla="val 44922"/>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 sz="2000"/>
              <a:t>Event trigger</a:t>
            </a:r>
            <a:endParaRPr sz="2000"/>
          </a:p>
        </p:txBody>
      </p:sp>
      <p:sp>
        <p:nvSpPr>
          <p:cNvPr id="205" name="Google Shape;205;p2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265500" y="1092550"/>
            <a:ext cx="4045200" cy="13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
              <a:t>Firebase hosting</a:t>
            </a:r>
            <a:endParaRPr/>
          </a:p>
        </p:txBody>
      </p:sp>
      <p:sp>
        <p:nvSpPr>
          <p:cNvPr id="211" name="Google Shape;211;p30"/>
          <p:cNvSpPr txBox="1">
            <a:spLocks noGrp="1"/>
          </p:cNvSpPr>
          <p:nvPr>
            <p:ph type="subTitle" idx="1"/>
          </p:nvPr>
        </p:nvSpPr>
        <p:spPr>
          <a:xfrm>
            <a:off x="265500" y="243057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
              <a:t>secure, global web hosting CDN (Content Delivery Network)</a:t>
            </a:r>
            <a:endParaRPr/>
          </a:p>
        </p:txBody>
      </p:sp>
      <p:pic>
        <p:nvPicPr>
          <p:cNvPr id="212" name="Google Shape;212;p30"/>
          <p:cNvPicPr preferRelativeResize="0"/>
          <p:nvPr/>
        </p:nvPicPr>
        <p:blipFill>
          <a:blip r:embed="rId3">
            <a:alphaModFix/>
          </a:blip>
          <a:stretch>
            <a:fillRect/>
          </a:stretch>
        </p:blipFill>
        <p:spPr>
          <a:xfrm>
            <a:off x="4572000" y="1273631"/>
            <a:ext cx="4572000" cy="2571770"/>
          </a:xfrm>
          <a:prstGeom prst="rect">
            <a:avLst/>
          </a:prstGeom>
          <a:noFill/>
          <a:ln>
            <a:noFill/>
          </a:ln>
        </p:spPr>
      </p:pic>
      <p:sp>
        <p:nvSpPr>
          <p:cNvPr id="213" name="Google Shape;213;p3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1"/>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
              <a:t>Firebase</a:t>
            </a:r>
            <a:endParaRPr/>
          </a:p>
          <a:p>
            <a:pPr marL="0" lvl="0" indent="0" algn="ctr" rtl="0">
              <a:spcBef>
                <a:spcPts val="0"/>
              </a:spcBef>
              <a:spcAft>
                <a:spcPts val="0"/>
              </a:spcAft>
              <a:buNone/>
            </a:pPr>
            <a:r>
              <a:rPr lang="vi"/>
              <a:t>ML Kit</a:t>
            </a:r>
            <a:endParaRPr/>
          </a:p>
        </p:txBody>
      </p:sp>
      <p:sp>
        <p:nvSpPr>
          <p:cNvPr id="219" name="Google Shape;219;p31"/>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
              <a:t>Use Machine Learning (ML) without knowing how to build ML application</a:t>
            </a:r>
            <a:endParaRPr/>
          </a:p>
        </p:txBody>
      </p:sp>
      <p:pic>
        <p:nvPicPr>
          <p:cNvPr id="220" name="Google Shape;220;p31"/>
          <p:cNvPicPr preferRelativeResize="0"/>
          <p:nvPr/>
        </p:nvPicPr>
        <p:blipFill>
          <a:blip r:embed="rId3">
            <a:alphaModFix/>
          </a:blip>
          <a:stretch>
            <a:fillRect/>
          </a:stretch>
        </p:blipFill>
        <p:spPr>
          <a:xfrm>
            <a:off x="4572000" y="1284591"/>
            <a:ext cx="4571999" cy="2574319"/>
          </a:xfrm>
          <a:prstGeom prst="rect">
            <a:avLst/>
          </a:prstGeom>
          <a:noFill/>
          <a:ln>
            <a:noFill/>
          </a:ln>
        </p:spPr>
      </p:pic>
      <p:sp>
        <p:nvSpPr>
          <p:cNvPr id="221" name="Google Shape;221;p3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a:off x="283100" y="583850"/>
            <a:ext cx="8618400" cy="427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sz="4400"/>
              <a:t>Content</a:t>
            </a:r>
            <a:endParaRPr sz="4400"/>
          </a:p>
          <a:p>
            <a:pPr marL="457200" lvl="0" indent="-450850" algn="l" rtl="0">
              <a:spcBef>
                <a:spcPts val="0"/>
              </a:spcBef>
              <a:spcAft>
                <a:spcPts val="0"/>
              </a:spcAft>
              <a:buSzPts val="3500"/>
              <a:buAutoNum type="arabicPeriod"/>
            </a:pPr>
            <a:r>
              <a:rPr lang="vi" sz="3500"/>
              <a:t>What is firebase?</a:t>
            </a:r>
            <a:endParaRPr sz="3500"/>
          </a:p>
          <a:p>
            <a:pPr marL="457200" lvl="0" indent="-450850" algn="l" rtl="0">
              <a:spcBef>
                <a:spcPts val="0"/>
              </a:spcBef>
              <a:spcAft>
                <a:spcPts val="0"/>
              </a:spcAft>
              <a:buSzPts val="3500"/>
              <a:buAutoNum type="arabicPeriod"/>
            </a:pPr>
            <a:r>
              <a:rPr lang="vi" sz="3500"/>
              <a:t>Build your app</a:t>
            </a:r>
            <a:endParaRPr sz="3500"/>
          </a:p>
          <a:p>
            <a:pPr marL="457200" lvl="0" indent="-450850" algn="l" rtl="0">
              <a:spcBef>
                <a:spcPts val="0"/>
              </a:spcBef>
              <a:spcAft>
                <a:spcPts val="0"/>
              </a:spcAft>
              <a:buSzPts val="3500"/>
              <a:buAutoNum type="arabicPeriod"/>
            </a:pPr>
            <a:r>
              <a:rPr lang="vi" sz="3500"/>
              <a:t>Grow your app</a:t>
            </a:r>
            <a:endParaRPr sz="3500"/>
          </a:p>
          <a:p>
            <a:pPr marL="457200" lvl="0" indent="-450850" algn="l" rtl="0">
              <a:spcBef>
                <a:spcPts val="0"/>
              </a:spcBef>
              <a:spcAft>
                <a:spcPts val="0"/>
              </a:spcAft>
              <a:buSzPts val="3500"/>
              <a:buAutoNum type="arabicPeriod"/>
            </a:pPr>
            <a:r>
              <a:rPr lang="vi" sz="3500"/>
              <a:t>Improve your app</a:t>
            </a:r>
            <a:endParaRPr sz="3500"/>
          </a:p>
          <a:p>
            <a:pPr marL="457200" lvl="0" indent="-450850" algn="l" rtl="0">
              <a:spcBef>
                <a:spcPts val="0"/>
              </a:spcBef>
              <a:spcAft>
                <a:spcPts val="0"/>
              </a:spcAft>
              <a:buSzPts val="3500"/>
              <a:buAutoNum type="arabicPeriod"/>
            </a:pPr>
            <a:r>
              <a:rPr lang="vi" sz="3500"/>
              <a:t>Demo App, Authentication</a:t>
            </a:r>
            <a:endParaRPr sz="3300"/>
          </a:p>
        </p:txBody>
      </p:sp>
      <p:sp>
        <p:nvSpPr>
          <p:cNvPr id="80" name="Google Shape;80;p1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2"/>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a:t>Grow your app</a:t>
            </a:r>
            <a:endParaRPr/>
          </a:p>
          <a:p>
            <a:pPr marL="0" lvl="0" indent="0" algn="ctr" rtl="0">
              <a:spcBef>
                <a:spcPts val="0"/>
              </a:spcBef>
              <a:spcAft>
                <a:spcPts val="0"/>
              </a:spcAft>
              <a:buNone/>
            </a:pPr>
            <a:r>
              <a:rPr lang="vi"/>
              <a:t>Attach and Retain user</a:t>
            </a:r>
            <a:endParaRPr/>
          </a:p>
        </p:txBody>
      </p:sp>
      <p:sp>
        <p:nvSpPr>
          <p:cNvPr id="227" name="Google Shape;227;p3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Grow your app</a:t>
            </a:r>
            <a:endParaRPr/>
          </a:p>
        </p:txBody>
      </p:sp>
      <p:sp>
        <p:nvSpPr>
          <p:cNvPr id="233" name="Google Shape;233;p33"/>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Raleway Medium"/>
              <a:buChar char="✓"/>
            </a:pPr>
            <a:r>
              <a:rPr lang="vi" sz="2200">
                <a:latin typeface="Raleway Medium"/>
                <a:ea typeface="Raleway Medium"/>
                <a:cs typeface="Raleway Medium"/>
                <a:sym typeface="Raleway Medium"/>
              </a:rPr>
              <a:t>Analytics </a:t>
            </a:r>
            <a:endParaRPr sz="2200">
              <a:latin typeface="Raleway Medium"/>
              <a:ea typeface="Raleway Medium"/>
              <a:cs typeface="Raleway Medium"/>
              <a:sym typeface="Raleway Medium"/>
            </a:endParaRPr>
          </a:p>
          <a:p>
            <a:pPr marL="457200" lvl="0" indent="-368300" algn="l" rtl="0">
              <a:spcBef>
                <a:spcPts val="0"/>
              </a:spcBef>
              <a:spcAft>
                <a:spcPts val="0"/>
              </a:spcAft>
              <a:buSzPts val="2200"/>
              <a:buFont typeface="Raleway Medium"/>
              <a:buChar char="✓"/>
            </a:pPr>
            <a:r>
              <a:rPr lang="vi" sz="2200">
                <a:latin typeface="Raleway Medium"/>
                <a:ea typeface="Raleway Medium"/>
                <a:cs typeface="Raleway Medium"/>
                <a:sym typeface="Raleway Medium"/>
              </a:rPr>
              <a:t>Predictions </a:t>
            </a:r>
            <a:endParaRPr sz="2200">
              <a:latin typeface="Raleway Medium"/>
              <a:ea typeface="Raleway Medium"/>
              <a:cs typeface="Raleway Medium"/>
              <a:sym typeface="Raleway Medium"/>
            </a:endParaRPr>
          </a:p>
          <a:p>
            <a:pPr marL="457200" lvl="0" indent="-368300" algn="l" rtl="0">
              <a:spcBef>
                <a:spcPts val="0"/>
              </a:spcBef>
              <a:spcAft>
                <a:spcPts val="0"/>
              </a:spcAft>
              <a:buSzPts val="2200"/>
              <a:buFont typeface="Raleway Medium"/>
              <a:buChar char="✓"/>
            </a:pPr>
            <a:r>
              <a:rPr lang="vi" sz="2200">
                <a:latin typeface="Raleway Medium"/>
                <a:ea typeface="Raleway Medium"/>
                <a:cs typeface="Raleway Medium"/>
                <a:sym typeface="Raleway Medium"/>
              </a:rPr>
              <a:t>Cloud Messaging </a:t>
            </a:r>
            <a:endParaRPr sz="2200">
              <a:latin typeface="Raleway Medium"/>
              <a:ea typeface="Raleway Medium"/>
              <a:cs typeface="Raleway Medium"/>
              <a:sym typeface="Raleway Medium"/>
            </a:endParaRPr>
          </a:p>
          <a:p>
            <a:pPr marL="457200" lvl="0" indent="-361950" algn="l" rtl="0">
              <a:spcBef>
                <a:spcPts val="0"/>
              </a:spcBef>
              <a:spcAft>
                <a:spcPts val="0"/>
              </a:spcAft>
              <a:buSzPts val="2100"/>
              <a:buFont typeface="Raleway Medium"/>
              <a:buChar char="✓"/>
            </a:pPr>
            <a:r>
              <a:rPr lang="vi" sz="2200">
                <a:latin typeface="Raleway Medium"/>
                <a:ea typeface="Raleway Medium"/>
                <a:cs typeface="Raleway Medium"/>
                <a:sym typeface="Raleway Medium"/>
              </a:rPr>
              <a:t>Remote Config</a:t>
            </a:r>
            <a:r>
              <a:rPr lang="vi" sz="2100">
                <a:latin typeface="Raleway Medium"/>
                <a:ea typeface="Raleway Medium"/>
                <a:cs typeface="Raleway Medium"/>
                <a:sym typeface="Raleway Medium"/>
              </a:rPr>
              <a:t> </a:t>
            </a:r>
            <a:endParaRPr sz="2100">
              <a:latin typeface="Raleway Medium"/>
              <a:ea typeface="Raleway Medium"/>
              <a:cs typeface="Raleway Medium"/>
              <a:sym typeface="Raleway Medium"/>
            </a:endParaRPr>
          </a:p>
          <a:p>
            <a:pPr marL="0" lvl="0" indent="0" algn="l" rtl="0">
              <a:spcBef>
                <a:spcPts val="0"/>
              </a:spcBef>
              <a:spcAft>
                <a:spcPts val="0"/>
              </a:spcAft>
              <a:buNone/>
            </a:pPr>
            <a:endParaRPr sz="2100">
              <a:latin typeface="Raleway Medium"/>
              <a:ea typeface="Raleway Medium"/>
              <a:cs typeface="Raleway Medium"/>
              <a:sym typeface="Raleway Medium"/>
            </a:endParaRPr>
          </a:p>
        </p:txBody>
      </p:sp>
      <p:sp>
        <p:nvSpPr>
          <p:cNvPr id="234" name="Google Shape;234;p33"/>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Raleway Medium"/>
              <a:buChar char="✓"/>
            </a:pPr>
            <a:r>
              <a:rPr lang="vi" sz="2200">
                <a:latin typeface="Raleway Medium"/>
                <a:ea typeface="Raleway Medium"/>
                <a:cs typeface="Raleway Medium"/>
                <a:sym typeface="Raleway Medium"/>
              </a:rPr>
              <a:t>A/B Testing </a:t>
            </a:r>
            <a:endParaRPr sz="2200">
              <a:latin typeface="Raleway Medium"/>
              <a:ea typeface="Raleway Medium"/>
              <a:cs typeface="Raleway Medium"/>
              <a:sym typeface="Raleway Medium"/>
            </a:endParaRPr>
          </a:p>
          <a:p>
            <a:pPr marL="457200" lvl="0" indent="-368300" algn="l" rtl="0">
              <a:spcBef>
                <a:spcPts val="0"/>
              </a:spcBef>
              <a:spcAft>
                <a:spcPts val="0"/>
              </a:spcAft>
              <a:buSzPts val="2200"/>
              <a:buFont typeface="Raleway Medium"/>
              <a:buChar char="✓"/>
            </a:pPr>
            <a:r>
              <a:rPr lang="vi" sz="2200">
                <a:latin typeface="Raleway Medium"/>
                <a:ea typeface="Raleway Medium"/>
                <a:cs typeface="Raleway Medium"/>
                <a:sym typeface="Raleway Medium"/>
              </a:rPr>
              <a:t>Dynamic Links </a:t>
            </a:r>
            <a:endParaRPr sz="2200">
              <a:latin typeface="Raleway Medium"/>
              <a:ea typeface="Raleway Medium"/>
              <a:cs typeface="Raleway Medium"/>
              <a:sym typeface="Raleway Medium"/>
            </a:endParaRPr>
          </a:p>
          <a:p>
            <a:pPr marL="457200" lvl="0" indent="-368300" algn="l" rtl="0">
              <a:spcBef>
                <a:spcPts val="0"/>
              </a:spcBef>
              <a:spcAft>
                <a:spcPts val="0"/>
              </a:spcAft>
              <a:buSzPts val="2200"/>
              <a:buFont typeface="Raleway Medium"/>
              <a:buChar char="✓"/>
            </a:pPr>
            <a:r>
              <a:rPr lang="vi" sz="2200">
                <a:latin typeface="Raleway Medium"/>
                <a:ea typeface="Raleway Medium"/>
                <a:cs typeface="Raleway Medium"/>
                <a:sym typeface="Raleway Medium"/>
              </a:rPr>
              <a:t>App Indexing </a:t>
            </a:r>
            <a:endParaRPr sz="2200">
              <a:latin typeface="Raleway Medium"/>
              <a:ea typeface="Raleway Medium"/>
              <a:cs typeface="Raleway Medium"/>
              <a:sym typeface="Raleway Medium"/>
            </a:endParaRPr>
          </a:p>
          <a:p>
            <a:pPr marL="457200" lvl="0" indent="-368300" algn="l" rtl="0">
              <a:spcBef>
                <a:spcPts val="0"/>
              </a:spcBef>
              <a:spcAft>
                <a:spcPts val="0"/>
              </a:spcAft>
              <a:buSzPts val="2200"/>
              <a:buFont typeface="Raleway Medium"/>
              <a:buChar char="✓"/>
            </a:pPr>
            <a:r>
              <a:rPr lang="vi" sz="2200">
                <a:latin typeface="Raleway Medium"/>
                <a:ea typeface="Raleway Medium"/>
                <a:cs typeface="Raleway Medium"/>
                <a:sym typeface="Raleway Medium"/>
              </a:rPr>
              <a:t>In-App Messaging</a:t>
            </a:r>
            <a:endParaRPr sz="2200">
              <a:latin typeface="Raleway Medium"/>
              <a:ea typeface="Raleway Medium"/>
              <a:cs typeface="Raleway Medium"/>
              <a:sym typeface="Raleway Medium"/>
            </a:endParaRPr>
          </a:p>
          <a:p>
            <a:pPr marL="0" lvl="0" indent="0" algn="l" rtl="0">
              <a:spcBef>
                <a:spcPts val="0"/>
              </a:spcBef>
              <a:spcAft>
                <a:spcPts val="1600"/>
              </a:spcAft>
              <a:buNone/>
            </a:pPr>
            <a:endParaRPr/>
          </a:p>
        </p:txBody>
      </p:sp>
      <p:sp>
        <p:nvSpPr>
          <p:cNvPr id="235" name="Google Shape;235;p3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319500" y="470575"/>
            <a:ext cx="44448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 sz="2900"/>
              <a:t>Analytics</a:t>
            </a:r>
            <a:endParaRPr sz="2900"/>
          </a:p>
        </p:txBody>
      </p:sp>
      <p:sp>
        <p:nvSpPr>
          <p:cNvPr id="241" name="Google Shape;241;p34"/>
          <p:cNvSpPr txBox="1">
            <a:spLocks noGrp="1"/>
          </p:cNvSpPr>
          <p:nvPr>
            <p:ph type="body" idx="1"/>
          </p:nvPr>
        </p:nvSpPr>
        <p:spPr>
          <a:xfrm>
            <a:off x="0" y="1311750"/>
            <a:ext cx="3432300" cy="28062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vi" sz="2000"/>
              <a:t>Know your users, how they make use of your app</a:t>
            </a:r>
            <a:endParaRPr sz="2000"/>
          </a:p>
          <a:p>
            <a:pPr marL="457200" lvl="0" indent="-355600" algn="l" rtl="0">
              <a:spcBef>
                <a:spcPts val="0"/>
              </a:spcBef>
              <a:spcAft>
                <a:spcPts val="0"/>
              </a:spcAft>
              <a:buSzPts val="2000"/>
              <a:buChar char="●"/>
            </a:pPr>
            <a:r>
              <a:rPr lang="vi" sz="2000"/>
              <a:t>Firebase collect data</a:t>
            </a:r>
            <a:endParaRPr sz="2000"/>
          </a:p>
          <a:p>
            <a:pPr marL="457200" lvl="0" indent="-355600" algn="l" rtl="0">
              <a:spcBef>
                <a:spcPts val="0"/>
              </a:spcBef>
              <a:spcAft>
                <a:spcPts val="0"/>
              </a:spcAft>
              <a:buSzPts val="2000"/>
              <a:buChar char="●"/>
            </a:pPr>
            <a:r>
              <a:rPr lang="vi" sz="2000"/>
              <a:t>Do it with your intuition can be wrong</a:t>
            </a:r>
            <a:endParaRPr sz="2000"/>
          </a:p>
        </p:txBody>
      </p:sp>
      <p:pic>
        <p:nvPicPr>
          <p:cNvPr id="242" name="Google Shape;242;p34"/>
          <p:cNvPicPr preferRelativeResize="0"/>
          <p:nvPr/>
        </p:nvPicPr>
        <p:blipFill>
          <a:blip r:embed="rId3">
            <a:alphaModFix/>
          </a:blip>
          <a:stretch>
            <a:fillRect/>
          </a:stretch>
        </p:blipFill>
        <p:spPr>
          <a:xfrm>
            <a:off x="3432300" y="0"/>
            <a:ext cx="5711700" cy="3388942"/>
          </a:xfrm>
          <a:prstGeom prst="rect">
            <a:avLst/>
          </a:prstGeom>
          <a:noFill/>
          <a:ln>
            <a:noFill/>
          </a:ln>
        </p:spPr>
      </p:pic>
      <p:sp>
        <p:nvSpPr>
          <p:cNvPr id="243" name="Google Shape;243;p34"/>
          <p:cNvSpPr txBox="1"/>
          <p:nvPr/>
        </p:nvSpPr>
        <p:spPr>
          <a:xfrm>
            <a:off x="0" y="3591275"/>
            <a:ext cx="9144000" cy="163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vi" sz="1900" b="1">
                <a:solidFill>
                  <a:schemeClr val="dk2"/>
                </a:solidFill>
                <a:latin typeface="Raleway"/>
                <a:ea typeface="Raleway"/>
                <a:cs typeface="Raleway"/>
                <a:sym typeface="Raleway"/>
              </a:rPr>
              <a:t>audience </a:t>
            </a:r>
            <a:r>
              <a:rPr lang="vi" sz="1900">
                <a:solidFill>
                  <a:schemeClr val="dk2"/>
                </a:solidFill>
                <a:latin typeface="Raleway"/>
                <a:ea typeface="Raleway"/>
                <a:cs typeface="Raleway"/>
                <a:sym typeface="Raleway"/>
              </a:rPr>
              <a:t>= group of users = </a:t>
            </a:r>
            <a:r>
              <a:rPr lang="vi" sz="1900" b="1">
                <a:solidFill>
                  <a:schemeClr val="dk2"/>
                </a:solidFill>
                <a:latin typeface="Raleway"/>
                <a:ea typeface="Raleway"/>
                <a:cs typeface="Raleway"/>
                <a:sym typeface="Raleway"/>
              </a:rPr>
              <a:t>predefined actions (app)</a:t>
            </a:r>
            <a:r>
              <a:rPr lang="vi" sz="1900">
                <a:solidFill>
                  <a:schemeClr val="dk2"/>
                </a:solidFill>
                <a:latin typeface="Raleway"/>
                <a:ea typeface="Raleway"/>
                <a:cs typeface="Raleway"/>
                <a:sym typeface="Raleway"/>
              </a:rPr>
              <a:t> + </a:t>
            </a:r>
            <a:r>
              <a:rPr lang="vi" sz="1900" b="1">
                <a:solidFill>
                  <a:schemeClr val="dk2"/>
                </a:solidFill>
                <a:latin typeface="Raleway"/>
                <a:ea typeface="Raleway"/>
                <a:cs typeface="Raleway"/>
                <a:sym typeface="Raleway"/>
              </a:rPr>
              <a:t>shared user properties</a:t>
            </a:r>
            <a:r>
              <a:rPr lang="vi" sz="1900">
                <a:solidFill>
                  <a:schemeClr val="dk2"/>
                </a:solidFill>
                <a:latin typeface="Raleway"/>
                <a:ea typeface="Raleway"/>
                <a:cs typeface="Raleway"/>
                <a:sym typeface="Raleway"/>
              </a:rPr>
              <a:t> + </a:t>
            </a:r>
            <a:r>
              <a:rPr lang="vi" sz="1900" b="1">
                <a:solidFill>
                  <a:schemeClr val="dk2"/>
                </a:solidFill>
                <a:latin typeface="Raleway"/>
                <a:ea typeface="Raleway"/>
                <a:cs typeface="Raleway"/>
                <a:sym typeface="Raleway"/>
              </a:rPr>
              <a:t>common device characteristics </a:t>
            </a:r>
            <a:endParaRPr sz="1900" b="1">
              <a:solidFill>
                <a:schemeClr val="dk2"/>
              </a:solidFill>
              <a:latin typeface="Raleway"/>
              <a:ea typeface="Raleway"/>
              <a:cs typeface="Raleway"/>
              <a:sym typeface="Raleway"/>
            </a:endParaRPr>
          </a:p>
          <a:p>
            <a:pPr marL="0" lvl="0" indent="0" algn="l" rtl="0">
              <a:lnSpc>
                <a:spcPct val="115000"/>
              </a:lnSpc>
              <a:spcBef>
                <a:spcPts val="0"/>
              </a:spcBef>
              <a:spcAft>
                <a:spcPts val="0"/>
              </a:spcAft>
              <a:buNone/>
            </a:pPr>
            <a:r>
              <a:rPr lang="vi" sz="1900" b="1">
                <a:solidFill>
                  <a:schemeClr val="dk2"/>
                </a:solidFill>
                <a:latin typeface="Raleway"/>
                <a:ea typeface="Raleway"/>
                <a:cs typeface="Raleway"/>
                <a:sym typeface="Raleway"/>
              </a:rPr>
              <a:t>You define the requirements -&gt; Analytics will figure out which users belong to it</a:t>
            </a:r>
            <a:endParaRPr sz="1900" b="1">
              <a:solidFill>
                <a:schemeClr val="dk2"/>
              </a:solidFill>
              <a:latin typeface="Raleway"/>
              <a:ea typeface="Raleway"/>
              <a:cs typeface="Raleway"/>
              <a:sym typeface="Raleway"/>
            </a:endParaRPr>
          </a:p>
        </p:txBody>
      </p:sp>
      <p:sp>
        <p:nvSpPr>
          <p:cNvPr id="244" name="Google Shape;244;p3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5"/>
          <p:cNvSpPr txBox="1">
            <a:spLocks noGrp="1"/>
          </p:cNvSpPr>
          <p:nvPr>
            <p:ph type="title"/>
          </p:nvPr>
        </p:nvSpPr>
        <p:spPr>
          <a:xfrm>
            <a:off x="265500" y="122750"/>
            <a:ext cx="4045200" cy="7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
              <a:t>Prediction</a:t>
            </a:r>
            <a:endParaRPr/>
          </a:p>
        </p:txBody>
      </p:sp>
      <p:sp>
        <p:nvSpPr>
          <p:cNvPr id="250" name="Google Shape;250;p3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sz="2000"/>
              <a:t>Aren’t required to do anything to define!</a:t>
            </a:r>
            <a:endParaRPr sz="2000"/>
          </a:p>
          <a:p>
            <a:pPr marL="0" lvl="0" indent="0" algn="l" rtl="0">
              <a:spcBef>
                <a:spcPts val="1600"/>
              </a:spcBef>
              <a:spcAft>
                <a:spcPts val="1600"/>
              </a:spcAft>
              <a:buNone/>
            </a:pPr>
            <a:r>
              <a:rPr lang="vi" sz="2000"/>
              <a:t>The magic of machine learning!</a:t>
            </a:r>
            <a:endParaRPr sz="2000"/>
          </a:p>
        </p:txBody>
      </p:sp>
      <p:sp>
        <p:nvSpPr>
          <p:cNvPr id="251" name="Google Shape;251;p35"/>
          <p:cNvSpPr txBox="1">
            <a:spLocks noGrp="1"/>
          </p:cNvSpPr>
          <p:nvPr>
            <p:ph type="subTitle" idx="1"/>
          </p:nvPr>
        </p:nvSpPr>
        <p:spPr>
          <a:xfrm>
            <a:off x="265500" y="886849"/>
            <a:ext cx="4045200" cy="118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predictions about which users:</a:t>
            </a:r>
            <a:endParaRPr/>
          </a:p>
          <a:p>
            <a:pPr marL="457200" lvl="0" indent="-361950" algn="l" rtl="0">
              <a:spcBef>
                <a:spcPts val="0"/>
              </a:spcBef>
              <a:spcAft>
                <a:spcPts val="0"/>
              </a:spcAft>
              <a:buSzPts val="2100"/>
              <a:buAutoNum type="arabicPeriod"/>
            </a:pPr>
            <a:r>
              <a:rPr lang="vi"/>
              <a:t>churn (not open your app)</a:t>
            </a:r>
            <a:endParaRPr/>
          </a:p>
          <a:p>
            <a:pPr marL="457200" lvl="0" indent="-361950" algn="l" rtl="0">
              <a:spcBef>
                <a:spcPts val="0"/>
              </a:spcBef>
              <a:spcAft>
                <a:spcPts val="0"/>
              </a:spcAft>
              <a:buSzPts val="2100"/>
              <a:buAutoNum type="arabicPeriod"/>
            </a:pPr>
            <a:r>
              <a:rPr lang="vi"/>
              <a:t>spend (money on your app)</a:t>
            </a:r>
            <a:endParaRPr/>
          </a:p>
        </p:txBody>
      </p:sp>
      <p:pic>
        <p:nvPicPr>
          <p:cNvPr id="252" name="Google Shape;252;p35"/>
          <p:cNvPicPr preferRelativeResize="0"/>
          <p:nvPr/>
        </p:nvPicPr>
        <p:blipFill>
          <a:blip r:embed="rId3">
            <a:alphaModFix/>
          </a:blip>
          <a:stretch>
            <a:fillRect/>
          </a:stretch>
        </p:blipFill>
        <p:spPr>
          <a:xfrm>
            <a:off x="383100" y="2295525"/>
            <a:ext cx="3810000" cy="2847975"/>
          </a:xfrm>
          <a:prstGeom prst="rect">
            <a:avLst/>
          </a:prstGeom>
          <a:noFill/>
          <a:ln>
            <a:noFill/>
          </a:ln>
        </p:spPr>
      </p:pic>
      <p:sp>
        <p:nvSpPr>
          <p:cNvPr id="253" name="Google Shape;253;p3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6"/>
          <p:cNvSpPr txBox="1">
            <a:spLocks noGrp="1"/>
          </p:cNvSpPr>
          <p:nvPr>
            <p:ph type="title"/>
          </p:nvPr>
        </p:nvSpPr>
        <p:spPr>
          <a:xfrm>
            <a:off x="265500" y="25750"/>
            <a:ext cx="4045200" cy="124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
              <a:t>FCM - Firebase </a:t>
            </a:r>
            <a:endParaRPr/>
          </a:p>
          <a:p>
            <a:pPr marL="0" lvl="0" indent="0" algn="ctr" rtl="0">
              <a:spcBef>
                <a:spcPts val="0"/>
              </a:spcBef>
              <a:spcAft>
                <a:spcPts val="0"/>
              </a:spcAft>
              <a:buNone/>
            </a:pPr>
            <a:r>
              <a:rPr lang="vi"/>
              <a:t>Cloud Messaging</a:t>
            </a:r>
            <a:endParaRPr/>
          </a:p>
        </p:txBody>
      </p:sp>
      <p:sp>
        <p:nvSpPr>
          <p:cNvPr id="259" name="Google Shape;259;p36"/>
          <p:cNvSpPr txBox="1">
            <a:spLocks noGrp="1"/>
          </p:cNvSpPr>
          <p:nvPr>
            <p:ph type="subTitle" idx="1"/>
          </p:nvPr>
        </p:nvSpPr>
        <p:spPr>
          <a:xfrm>
            <a:off x="265500" y="1267746"/>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
              <a:t>deliver </a:t>
            </a:r>
            <a:r>
              <a:rPr lang="vi" b="1"/>
              <a:t>push messages</a:t>
            </a:r>
            <a:r>
              <a:rPr lang="vi"/>
              <a:t> to indicate something of interest to your app, or the user</a:t>
            </a:r>
            <a:endParaRPr/>
          </a:p>
        </p:txBody>
      </p:sp>
      <p:sp>
        <p:nvSpPr>
          <p:cNvPr id="260" name="Google Shape;260;p36"/>
          <p:cNvSpPr txBox="1">
            <a:spLocks noGrp="1"/>
          </p:cNvSpPr>
          <p:nvPr>
            <p:ph type="body" idx="2"/>
          </p:nvPr>
        </p:nvSpPr>
        <p:spPr>
          <a:xfrm>
            <a:off x="4572000" y="476200"/>
            <a:ext cx="4572000" cy="450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sz="2000"/>
              <a:t>2 ways to send a message:</a:t>
            </a:r>
            <a:endParaRPr sz="2000"/>
          </a:p>
          <a:p>
            <a:pPr marL="457200" lvl="0" indent="-355600" algn="l" rtl="0">
              <a:spcBef>
                <a:spcPts val="1600"/>
              </a:spcBef>
              <a:spcAft>
                <a:spcPts val="0"/>
              </a:spcAft>
              <a:buSzPts val="2000"/>
              <a:buAutoNum type="arabicPeriod"/>
            </a:pPr>
            <a:r>
              <a:rPr lang="vi" sz="2000"/>
              <a:t>Backend code -&gt; ping your app when something gets updated (a chat room notification). </a:t>
            </a:r>
            <a:endParaRPr sz="2000"/>
          </a:p>
          <a:p>
            <a:pPr marL="457200" lvl="0" indent="-355600" algn="l" rtl="0">
              <a:spcBef>
                <a:spcPts val="0"/>
              </a:spcBef>
              <a:spcAft>
                <a:spcPts val="0"/>
              </a:spcAft>
              <a:buSzPts val="2000"/>
              <a:buAutoNum type="arabicPeriod"/>
            </a:pPr>
            <a:r>
              <a:rPr lang="vi" sz="2000"/>
              <a:t>Compose a message in Firebase Console -&gt; ping  users &lt;- information of interest (direct user notifications). </a:t>
            </a:r>
            <a:endParaRPr sz="2000"/>
          </a:p>
          <a:p>
            <a:pPr marL="0" lvl="0" indent="0" algn="l" rtl="0">
              <a:lnSpc>
                <a:spcPct val="100000"/>
              </a:lnSpc>
              <a:spcBef>
                <a:spcPts val="1600"/>
              </a:spcBef>
              <a:spcAft>
                <a:spcPts val="0"/>
              </a:spcAft>
              <a:buNone/>
            </a:pPr>
            <a:r>
              <a:rPr lang="vi" sz="2000"/>
              <a:t>Send a message to particular </a:t>
            </a:r>
            <a:endParaRPr sz="2000"/>
          </a:p>
          <a:p>
            <a:pPr marL="0" lvl="0" indent="0" algn="l" rtl="0">
              <a:lnSpc>
                <a:spcPct val="100000"/>
              </a:lnSpc>
              <a:spcBef>
                <a:spcPts val="1600"/>
              </a:spcBef>
              <a:spcAft>
                <a:spcPts val="1600"/>
              </a:spcAft>
              <a:buNone/>
            </a:pPr>
            <a:r>
              <a:rPr lang="vi" sz="2000"/>
              <a:t>-&gt; Analytics audience vs  Predictions groups</a:t>
            </a:r>
            <a:endParaRPr sz="2000"/>
          </a:p>
        </p:txBody>
      </p:sp>
      <p:pic>
        <p:nvPicPr>
          <p:cNvPr id="261" name="Google Shape;261;p36"/>
          <p:cNvPicPr preferRelativeResize="0"/>
          <p:nvPr/>
        </p:nvPicPr>
        <p:blipFill>
          <a:blip r:embed="rId3">
            <a:alphaModFix/>
          </a:blip>
          <a:stretch>
            <a:fillRect/>
          </a:stretch>
        </p:blipFill>
        <p:spPr>
          <a:xfrm>
            <a:off x="1004200" y="2434850"/>
            <a:ext cx="2445075" cy="2727675"/>
          </a:xfrm>
          <a:prstGeom prst="rect">
            <a:avLst/>
          </a:prstGeom>
          <a:noFill/>
          <a:ln>
            <a:noFill/>
          </a:ln>
        </p:spPr>
      </p:pic>
      <p:sp>
        <p:nvSpPr>
          <p:cNvPr id="262" name="Google Shape;262;p3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7"/>
          <p:cNvSpPr txBox="1">
            <a:spLocks noGrp="1"/>
          </p:cNvSpPr>
          <p:nvPr>
            <p:ph type="title"/>
          </p:nvPr>
        </p:nvSpPr>
        <p:spPr>
          <a:xfrm>
            <a:off x="265500" y="25750"/>
            <a:ext cx="4045200" cy="13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
              <a:t>Firebase In-App Messaging</a:t>
            </a:r>
            <a:endParaRPr/>
          </a:p>
        </p:txBody>
      </p:sp>
      <p:pic>
        <p:nvPicPr>
          <p:cNvPr id="268" name="Google Shape;268;p37"/>
          <p:cNvPicPr preferRelativeResize="0"/>
          <p:nvPr/>
        </p:nvPicPr>
        <p:blipFill>
          <a:blip r:embed="rId3">
            <a:alphaModFix/>
          </a:blip>
          <a:stretch>
            <a:fillRect/>
          </a:stretch>
        </p:blipFill>
        <p:spPr>
          <a:xfrm>
            <a:off x="4572000" y="-14325"/>
            <a:ext cx="4571998" cy="4233424"/>
          </a:xfrm>
          <a:prstGeom prst="rect">
            <a:avLst/>
          </a:prstGeom>
          <a:noFill/>
          <a:ln>
            <a:noFill/>
          </a:ln>
        </p:spPr>
      </p:pic>
      <p:pic>
        <p:nvPicPr>
          <p:cNvPr id="269" name="Google Shape;269;p37"/>
          <p:cNvPicPr preferRelativeResize="0"/>
          <p:nvPr/>
        </p:nvPicPr>
        <p:blipFill>
          <a:blip r:embed="rId4">
            <a:alphaModFix/>
          </a:blip>
          <a:stretch>
            <a:fillRect/>
          </a:stretch>
        </p:blipFill>
        <p:spPr>
          <a:xfrm>
            <a:off x="0" y="1390800"/>
            <a:ext cx="4571999" cy="3166552"/>
          </a:xfrm>
          <a:prstGeom prst="rect">
            <a:avLst/>
          </a:prstGeom>
          <a:noFill/>
          <a:ln>
            <a:noFill/>
          </a:ln>
        </p:spPr>
      </p:pic>
      <p:sp>
        <p:nvSpPr>
          <p:cNvPr id="270" name="Google Shape;270;p3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8"/>
          <p:cNvSpPr txBox="1">
            <a:spLocks noGrp="1"/>
          </p:cNvSpPr>
          <p:nvPr>
            <p:ph type="title"/>
          </p:nvPr>
        </p:nvSpPr>
        <p:spPr>
          <a:xfrm>
            <a:off x="265500" y="1168750"/>
            <a:ext cx="4045200" cy="13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
              <a:t>Firebase </a:t>
            </a:r>
            <a:endParaRPr/>
          </a:p>
          <a:p>
            <a:pPr marL="0" lvl="0" indent="0" algn="ctr" rtl="0">
              <a:spcBef>
                <a:spcPts val="0"/>
              </a:spcBef>
              <a:spcAft>
                <a:spcPts val="0"/>
              </a:spcAft>
              <a:buNone/>
            </a:pPr>
            <a:r>
              <a:rPr lang="vi"/>
              <a:t>Remote Config</a:t>
            </a:r>
            <a:endParaRPr/>
          </a:p>
        </p:txBody>
      </p:sp>
      <p:sp>
        <p:nvSpPr>
          <p:cNvPr id="276" name="Google Shape;276;p38"/>
          <p:cNvSpPr txBox="1">
            <a:spLocks noGrp="1"/>
          </p:cNvSpPr>
          <p:nvPr>
            <p:ph type="subTitle" idx="1"/>
          </p:nvPr>
        </p:nvSpPr>
        <p:spPr>
          <a:xfrm>
            <a:off x="265500" y="2506771"/>
            <a:ext cx="4045200" cy="13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b="1"/>
              <a:t>dynamic changes</a:t>
            </a:r>
            <a:r>
              <a:rPr lang="vi"/>
              <a:t> to your app’s </a:t>
            </a:r>
            <a:r>
              <a:rPr lang="vi" b="1"/>
              <a:t>behavior and appearance</a:t>
            </a:r>
            <a:r>
              <a:rPr lang="vi"/>
              <a:t> </a:t>
            </a:r>
            <a:r>
              <a:rPr lang="vi" b="1"/>
              <a:t>without </a:t>
            </a:r>
            <a:r>
              <a:rPr lang="vi"/>
              <a:t>having to </a:t>
            </a:r>
            <a:r>
              <a:rPr lang="vi" b="1"/>
              <a:t>publish an update</a:t>
            </a:r>
            <a:r>
              <a:rPr lang="vi"/>
              <a:t> to your app</a:t>
            </a:r>
            <a:endParaRPr/>
          </a:p>
        </p:txBody>
      </p:sp>
      <p:pic>
        <p:nvPicPr>
          <p:cNvPr id="277" name="Google Shape;277;p38"/>
          <p:cNvPicPr preferRelativeResize="0"/>
          <p:nvPr/>
        </p:nvPicPr>
        <p:blipFill>
          <a:blip r:embed="rId3">
            <a:alphaModFix/>
          </a:blip>
          <a:stretch>
            <a:fillRect/>
          </a:stretch>
        </p:blipFill>
        <p:spPr>
          <a:xfrm>
            <a:off x="4572000" y="0"/>
            <a:ext cx="4572000" cy="2574596"/>
          </a:xfrm>
          <a:prstGeom prst="rect">
            <a:avLst/>
          </a:prstGeom>
          <a:noFill/>
          <a:ln>
            <a:noFill/>
          </a:ln>
        </p:spPr>
      </p:pic>
      <p:pic>
        <p:nvPicPr>
          <p:cNvPr id="278" name="Google Shape;278;p38"/>
          <p:cNvPicPr preferRelativeResize="0"/>
          <p:nvPr/>
        </p:nvPicPr>
        <p:blipFill>
          <a:blip r:embed="rId4">
            <a:alphaModFix/>
          </a:blip>
          <a:stretch>
            <a:fillRect/>
          </a:stretch>
        </p:blipFill>
        <p:spPr>
          <a:xfrm>
            <a:off x="4572000" y="2574601"/>
            <a:ext cx="4571999" cy="2574319"/>
          </a:xfrm>
          <a:prstGeom prst="rect">
            <a:avLst/>
          </a:prstGeom>
          <a:noFill/>
          <a:ln>
            <a:noFill/>
          </a:ln>
        </p:spPr>
      </p:pic>
      <p:sp>
        <p:nvSpPr>
          <p:cNvPr id="279" name="Google Shape;279;p3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9"/>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Firebase A/B Testing</a:t>
            </a:r>
            <a:endParaRPr/>
          </a:p>
        </p:txBody>
      </p:sp>
      <p:pic>
        <p:nvPicPr>
          <p:cNvPr id="285" name="Google Shape;285;p39"/>
          <p:cNvPicPr preferRelativeResize="0"/>
          <p:nvPr/>
        </p:nvPicPr>
        <p:blipFill>
          <a:blip r:embed="rId3">
            <a:alphaModFix/>
          </a:blip>
          <a:stretch>
            <a:fillRect/>
          </a:stretch>
        </p:blipFill>
        <p:spPr>
          <a:xfrm>
            <a:off x="152400" y="1203575"/>
            <a:ext cx="4064332" cy="3787526"/>
          </a:xfrm>
          <a:prstGeom prst="rect">
            <a:avLst/>
          </a:prstGeom>
          <a:noFill/>
          <a:ln>
            <a:noFill/>
          </a:ln>
        </p:spPr>
      </p:pic>
      <p:pic>
        <p:nvPicPr>
          <p:cNvPr id="286" name="Google Shape;286;p39"/>
          <p:cNvPicPr preferRelativeResize="0"/>
          <p:nvPr/>
        </p:nvPicPr>
        <p:blipFill>
          <a:blip r:embed="rId4">
            <a:alphaModFix/>
          </a:blip>
          <a:stretch>
            <a:fillRect/>
          </a:stretch>
        </p:blipFill>
        <p:spPr>
          <a:xfrm>
            <a:off x="4369123" y="216225"/>
            <a:ext cx="4774874" cy="4774874"/>
          </a:xfrm>
          <a:prstGeom prst="rect">
            <a:avLst/>
          </a:prstGeom>
          <a:noFill/>
          <a:ln>
            <a:noFill/>
          </a:ln>
        </p:spPr>
      </p:pic>
      <p:sp>
        <p:nvSpPr>
          <p:cNvPr id="287" name="Google Shape;287;p3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0"/>
          <p:cNvSpPr txBox="1">
            <a:spLocks noGrp="1"/>
          </p:cNvSpPr>
          <p:nvPr>
            <p:ph type="title"/>
          </p:nvPr>
        </p:nvSpPr>
        <p:spPr>
          <a:xfrm>
            <a:off x="303300" y="2591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Firebase Dynamic Links</a:t>
            </a:r>
            <a:endParaRPr/>
          </a:p>
        </p:txBody>
      </p:sp>
      <p:pic>
        <p:nvPicPr>
          <p:cNvPr id="293" name="Google Shape;293;p40"/>
          <p:cNvPicPr preferRelativeResize="0"/>
          <p:nvPr/>
        </p:nvPicPr>
        <p:blipFill>
          <a:blip r:embed="rId3">
            <a:alphaModFix/>
          </a:blip>
          <a:stretch>
            <a:fillRect/>
          </a:stretch>
        </p:blipFill>
        <p:spPr>
          <a:xfrm>
            <a:off x="76200" y="1223775"/>
            <a:ext cx="5734050" cy="3248025"/>
          </a:xfrm>
          <a:prstGeom prst="rect">
            <a:avLst/>
          </a:prstGeom>
          <a:noFill/>
          <a:ln>
            <a:noFill/>
          </a:ln>
        </p:spPr>
      </p:pic>
      <p:sp>
        <p:nvSpPr>
          <p:cNvPr id="294" name="Google Shape;294;p40"/>
          <p:cNvSpPr txBox="1"/>
          <p:nvPr/>
        </p:nvSpPr>
        <p:spPr>
          <a:xfrm>
            <a:off x="5951800" y="1415550"/>
            <a:ext cx="3000000" cy="2312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vi" sz="2000">
                <a:solidFill>
                  <a:schemeClr val="dk2"/>
                </a:solidFill>
                <a:latin typeface="Raleway Medium"/>
                <a:ea typeface="Raleway Medium"/>
                <a:cs typeface="Raleway Medium"/>
                <a:sym typeface="Raleway Medium"/>
              </a:rPr>
              <a:t>builds on the existing concept of a “</a:t>
            </a:r>
            <a:r>
              <a:rPr lang="vi" sz="2000" b="1">
                <a:solidFill>
                  <a:schemeClr val="dk2"/>
                </a:solidFill>
                <a:latin typeface="Raleway"/>
                <a:ea typeface="Raleway"/>
                <a:cs typeface="Raleway"/>
                <a:sym typeface="Raleway"/>
              </a:rPr>
              <a:t>deep link</a:t>
            </a:r>
            <a:r>
              <a:rPr lang="vi" sz="2000">
                <a:solidFill>
                  <a:schemeClr val="dk2"/>
                </a:solidFill>
                <a:latin typeface="Raleway Medium"/>
                <a:ea typeface="Raleway Medium"/>
                <a:cs typeface="Raleway Medium"/>
                <a:sym typeface="Raleway Medium"/>
              </a:rPr>
              <a:t>” that launches your app to a </a:t>
            </a:r>
            <a:r>
              <a:rPr lang="vi" sz="2000" b="1">
                <a:solidFill>
                  <a:schemeClr val="dk2"/>
                </a:solidFill>
                <a:latin typeface="Raleway"/>
                <a:ea typeface="Raleway"/>
                <a:cs typeface="Raleway"/>
                <a:sym typeface="Raleway"/>
              </a:rPr>
              <a:t>particular screen</a:t>
            </a:r>
            <a:r>
              <a:rPr lang="vi" sz="2000">
                <a:solidFill>
                  <a:schemeClr val="dk2"/>
                </a:solidFill>
                <a:latin typeface="Raleway Medium"/>
                <a:ea typeface="Raleway Medium"/>
                <a:cs typeface="Raleway Medium"/>
                <a:sym typeface="Raleway Medium"/>
              </a:rPr>
              <a:t> or </a:t>
            </a:r>
            <a:r>
              <a:rPr lang="vi" sz="2000" b="1">
                <a:solidFill>
                  <a:schemeClr val="dk2"/>
                </a:solidFill>
                <a:latin typeface="Raleway"/>
                <a:ea typeface="Raleway"/>
                <a:cs typeface="Raleway"/>
                <a:sym typeface="Raleway"/>
              </a:rPr>
              <a:t>customized experience</a:t>
            </a:r>
            <a:endParaRPr sz="2000" b="1">
              <a:latin typeface="Raleway"/>
              <a:ea typeface="Raleway"/>
              <a:cs typeface="Raleway"/>
              <a:sym typeface="Raleway"/>
            </a:endParaRPr>
          </a:p>
        </p:txBody>
      </p:sp>
      <p:sp>
        <p:nvSpPr>
          <p:cNvPr id="295" name="Google Shape;295;p4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1"/>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a:t>Improve your app</a:t>
            </a:r>
            <a:endParaRPr/>
          </a:p>
          <a:p>
            <a:pPr marL="0" lvl="0" indent="0" algn="ctr" rtl="0">
              <a:spcBef>
                <a:spcPts val="0"/>
              </a:spcBef>
              <a:spcAft>
                <a:spcPts val="0"/>
              </a:spcAft>
              <a:buNone/>
            </a:pPr>
            <a:r>
              <a:rPr lang="vi"/>
              <a:t>stability and performance</a:t>
            </a:r>
            <a:endParaRPr/>
          </a:p>
        </p:txBody>
      </p:sp>
      <p:sp>
        <p:nvSpPr>
          <p:cNvPr id="301" name="Google Shape;301;p4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a:t>What is Firebase?</a:t>
            </a:r>
            <a:endParaRPr/>
          </a:p>
        </p:txBody>
      </p:sp>
      <p:sp>
        <p:nvSpPr>
          <p:cNvPr id="86" name="Google Shape;86;p1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Improve</a:t>
            </a:r>
            <a:r>
              <a:rPr lang="vi"/>
              <a:t> your app</a:t>
            </a:r>
            <a:endParaRPr/>
          </a:p>
        </p:txBody>
      </p:sp>
      <p:sp>
        <p:nvSpPr>
          <p:cNvPr id="307" name="Google Shape;307;p42"/>
          <p:cNvSpPr txBox="1">
            <a:spLocks noGrp="1"/>
          </p:cNvSpPr>
          <p:nvPr>
            <p:ph type="body" idx="1"/>
          </p:nvPr>
        </p:nvSpPr>
        <p:spPr>
          <a:xfrm>
            <a:off x="2400297" y="1602675"/>
            <a:ext cx="6321600" cy="30024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Font typeface="Raleway Medium"/>
              <a:buChar char="✓"/>
            </a:pPr>
            <a:r>
              <a:rPr lang="vi" sz="2100">
                <a:latin typeface="Raleway Medium"/>
                <a:ea typeface="Raleway Medium"/>
                <a:cs typeface="Raleway Medium"/>
                <a:sym typeface="Raleway Medium"/>
              </a:rPr>
              <a:t>Test Lab — scalable and automated app testing on cloud-hosted devices</a:t>
            </a:r>
            <a:endParaRPr sz="2100">
              <a:latin typeface="Raleway Medium"/>
              <a:ea typeface="Raleway Medium"/>
              <a:cs typeface="Raleway Medium"/>
              <a:sym typeface="Raleway Medium"/>
            </a:endParaRPr>
          </a:p>
          <a:p>
            <a:pPr marL="457200" lvl="0" indent="-361950" algn="l" rtl="0">
              <a:spcBef>
                <a:spcPts val="0"/>
              </a:spcBef>
              <a:spcAft>
                <a:spcPts val="0"/>
              </a:spcAft>
              <a:buSzPts val="2100"/>
              <a:buFont typeface="Raleway Medium"/>
              <a:buChar char="✓"/>
            </a:pPr>
            <a:r>
              <a:rPr lang="vi" sz="2100">
                <a:latin typeface="Raleway Medium"/>
                <a:ea typeface="Raleway Medium"/>
                <a:cs typeface="Raleway Medium"/>
                <a:sym typeface="Raleway Medium"/>
              </a:rPr>
              <a:t>Crashlytics — get clear, actionable insight into your app’s crashes</a:t>
            </a:r>
            <a:endParaRPr sz="2100">
              <a:latin typeface="Raleway Medium"/>
              <a:ea typeface="Raleway Medium"/>
              <a:cs typeface="Raleway Medium"/>
              <a:sym typeface="Raleway Medium"/>
            </a:endParaRPr>
          </a:p>
          <a:p>
            <a:pPr marL="457200" lvl="0" indent="-361950" algn="l" rtl="0">
              <a:spcBef>
                <a:spcPts val="0"/>
              </a:spcBef>
              <a:spcAft>
                <a:spcPts val="0"/>
              </a:spcAft>
              <a:buSzPts val="2100"/>
              <a:buFont typeface="Raleway Medium"/>
              <a:buChar char="✓"/>
            </a:pPr>
            <a:r>
              <a:rPr lang="vi" sz="2100">
                <a:latin typeface="Raleway Medium"/>
                <a:ea typeface="Raleway Medium"/>
                <a:cs typeface="Raleway Medium"/>
                <a:sym typeface="Raleway Medium"/>
              </a:rPr>
              <a:t>Performance Monitoring — gain insight into your app’s performance issues</a:t>
            </a:r>
            <a:endParaRPr sz="2100">
              <a:latin typeface="Raleway Medium"/>
              <a:ea typeface="Raleway Medium"/>
              <a:cs typeface="Raleway Medium"/>
              <a:sym typeface="Raleway Medium"/>
            </a:endParaRPr>
          </a:p>
          <a:p>
            <a:pPr marL="0" lvl="0" indent="0" algn="l" rtl="0">
              <a:spcBef>
                <a:spcPts val="0"/>
              </a:spcBef>
              <a:spcAft>
                <a:spcPts val="0"/>
              </a:spcAft>
              <a:buNone/>
            </a:pPr>
            <a:endParaRPr sz="2100">
              <a:latin typeface="Raleway Medium"/>
              <a:ea typeface="Raleway Medium"/>
              <a:cs typeface="Raleway Medium"/>
              <a:sym typeface="Raleway Medium"/>
            </a:endParaRPr>
          </a:p>
        </p:txBody>
      </p:sp>
      <p:sp>
        <p:nvSpPr>
          <p:cNvPr id="308" name="Google Shape;308;p4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3"/>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Firebase Testlab</a:t>
            </a:r>
            <a:endParaRPr/>
          </a:p>
        </p:txBody>
      </p:sp>
      <p:pic>
        <p:nvPicPr>
          <p:cNvPr id="314" name="Google Shape;314;p43"/>
          <p:cNvPicPr preferRelativeResize="0"/>
          <p:nvPr/>
        </p:nvPicPr>
        <p:blipFill rotWithShape="1">
          <a:blip r:embed="rId3">
            <a:alphaModFix/>
          </a:blip>
          <a:srcRect l="21272" t="3883"/>
          <a:stretch/>
        </p:blipFill>
        <p:spPr>
          <a:xfrm>
            <a:off x="4460150" y="1448675"/>
            <a:ext cx="4683849" cy="3694826"/>
          </a:xfrm>
          <a:prstGeom prst="rect">
            <a:avLst/>
          </a:prstGeom>
          <a:noFill/>
          <a:ln>
            <a:noFill/>
          </a:ln>
        </p:spPr>
      </p:pic>
      <p:pic>
        <p:nvPicPr>
          <p:cNvPr id="315" name="Google Shape;315;p43"/>
          <p:cNvPicPr preferRelativeResize="0"/>
          <p:nvPr/>
        </p:nvPicPr>
        <p:blipFill>
          <a:blip r:embed="rId4">
            <a:alphaModFix/>
          </a:blip>
          <a:stretch>
            <a:fillRect/>
          </a:stretch>
        </p:blipFill>
        <p:spPr>
          <a:xfrm>
            <a:off x="0" y="1189250"/>
            <a:ext cx="4596924" cy="2517975"/>
          </a:xfrm>
          <a:prstGeom prst="rect">
            <a:avLst/>
          </a:prstGeom>
          <a:noFill/>
          <a:ln>
            <a:noFill/>
          </a:ln>
        </p:spPr>
      </p:pic>
      <p:sp>
        <p:nvSpPr>
          <p:cNvPr id="316" name="Google Shape;316;p4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4"/>
          <p:cNvSpPr txBox="1">
            <a:spLocks noGrp="1"/>
          </p:cNvSpPr>
          <p:nvPr>
            <p:ph type="title"/>
          </p:nvPr>
        </p:nvSpPr>
        <p:spPr>
          <a:xfrm>
            <a:off x="303300" y="1829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Firebase Crashlytics</a:t>
            </a:r>
            <a:endParaRPr/>
          </a:p>
        </p:txBody>
      </p:sp>
      <p:pic>
        <p:nvPicPr>
          <p:cNvPr id="322" name="Google Shape;322;p44"/>
          <p:cNvPicPr preferRelativeResize="0"/>
          <p:nvPr/>
        </p:nvPicPr>
        <p:blipFill>
          <a:blip r:embed="rId3">
            <a:alphaModFix/>
          </a:blip>
          <a:stretch>
            <a:fillRect/>
          </a:stretch>
        </p:blipFill>
        <p:spPr>
          <a:xfrm>
            <a:off x="1600200" y="822575"/>
            <a:ext cx="5876948" cy="4168525"/>
          </a:xfrm>
          <a:prstGeom prst="rect">
            <a:avLst/>
          </a:prstGeom>
          <a:noFill/>
          <a:ln>
            <a:noFill/>
          </a:ln>
        </p:spPr>
      </p:pic>
      <p:sp>
        <p:nvSpPr>
          <p:cNvPr id="323" name="Google Shape;323;p4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5"/>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Firebase Performance Monitoring</a:t>
            </a:r>
            <a:endParaRPr/>
          </a:p>
        </p:txBody>
      </p:sp>
      <p:pic>
        <p:nvPicPr>
          <p:cNvPr id="329" name="Google Shape;329;p45"/>
          <p:cNvPicPr preferRelativeResize="0"/>
          <p:nvPr/>
        </p:nvPicPr>
        <p:blipFill>
          <a:blip r:embed="rId3">
            <a:alphaModFix/>
          </a:blip>
          <a:stretch>
            <a:fillRect/>
          </a:stretch>
        </p:blipFill>
        <p:spPr>
          <a:xfrm>
            <a:off x="1219200" y="1203575"/>
            <a:ext cx="6662457" cy="3939925"/>
          </a:xfrm>
          <a:prstGeom prst="rect">
            <a:avLst/>
          </a:prstGeom>
          <a:noFill/>
          <a:ln>
            <a:noFill/>
          </a:ln>
        </p:spPr>
      </p:pic>
      <p:sp>
        <p:nvSpPr>
          <p:cNvPr id="330" name="Google Shape;330;p4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6"/>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a:t>Demo App</a:t>
            </a:r>
            <a:endParaRPr/>
          </a:p>
          <a:p>
            <a:pPr marL="0" lvl="0" indent="0" algn="ctr" rtl="0">
              <a:spcBef>
                <a:spcPts val="0"/>
              </a:spcBef>
              <a:spcAft>
                <a:spcPts val="0"/>
              </a:spcAft>
              <a:buNone/>
            </a:pPr>
            <a:r>
              <a:rPr lang="vi"/>
              <a:t>Firebase Authentication</a:t>
            </a:r>
            <a:endParaRPr/>
          </a:p>
        </p:txBody>
      </p:sp>
      <p:sp>
        <p:nvSpPr>
          <p:cNvPr id="336" name="Google Shape;336;p4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7"/>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sz="3000"/>
              <a:t>You can use Firebase Authentication to let your users authenticate with Firebase using their email addresses and passwords, and to manage your app's password-based accounts.</a:t>
            </a:r>
            <a:endParaRPr sz="3000"/>
          </a:p>
        </p:txBody>
      </p:sp>
      <p:sp>
        <p:nvSpPr>
          <p:cNvPr id="342" name="Google Shape;342;p4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8"/>
          <p:cNvSpPr txBox="1">
            <a:spLocks noGrp="1"/>
          </p:cNvSpPr>
          <p:nvPr>
            <p:ph type="title"/>
          </p:nvPr>
        </p:nvSpPr>
        <p:spPr>
          <a:xfrm>
            <a:off x="319500" y="2508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 sz="3200"/>
              <a:t>Features</a:t>
            </a:r>
            <a:endParaRPr sz="3200"/>
          </a:p>
        </p:txBody>
      </p:sp>
      <p:sp>
        <p:nvSpPr>
          <p:cNvPr id="348" name="Google Shape;348;p48"/>
          <p:cNvSpPr txBox="1">
            <a:spLocks noGrp="1"/>
          </p:cNvSpPr>
          <p:nvPr>
            <p:ph type="body" idx="1"/>
          </p:nvPr>
        </p:nvSpPr>
        <p:spPr>
          <a:xfrm>
            <a:off x="176125" y="1418850"/>
            <a:ext cx="2808000" cy="2305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AutoNum type="arabicPeriod"/>
            </a:pPr>
            <a:r>
              <a:rPr lang="vi" sz="2000"/>
              <a:t>Create new account with email-password</a:t>
            </a:r>
            <a:endParaRPr sz="2000"/>
          </a:p>
          <a:p>
            <a:pPr marL="457200" lvl="0" indent="-355600" algn="l" rtl="0">
              <a:spcBef>
                <a:spcPts val="0"/>
              </a:spcBef>
              <a:spcAft>
                <a:spcPts val="0"/>
              </a:spcAft>
              <a:buSzPts val="2000"/>
              <a:buAutoNum type="arabicPeriod"/>
            </a:pPr>
            <a:r>
              <a:rPr lang="vi" sz="2000"/>
              <a:t>Signin Authenticated</a:t>
            </a:r>
            <a:endParaRPr sz="2000"/>
          </a:p>
          <a:p>
            <a:pPr marL="457200" lvl="0" indent="-355600" algn="l" rtl="0">
              <a:spcBef>
                <a:spcPts val="0"/>
              </a:spcBef>
              <a:spcAft>
                <a:spcPts val="0"/>
              </a:spcAft>
              <a:buSzPts val="2000"/>
              <a:buAutoNum type="arabicPeriod"/>
            </a:pPr>
            <a:r>
              <a:rPr lang="vi" sz="2000"/>
              <a:t>Signout</a:t>
            </a:r>
            <a:endParaRPr sz="2000"/>
          </a:p>
        </p:txBody>
      </p:sp>
      <p:pic>
        <p:nvPicPr>
          <p:cNvPr id="349" name="Google Shape;349;p48"/>
          <p:cNvPicPr preferRelativeResize="0"/>
          <p:nvPr/>
        </p:nvPicPr>
        <p:blipFill rotWithShape="1">
          <a:blip r:embed="rId3">
            <a:alphaModFix/>
          </a:blip>
          <a:srcRect t="3651"/>
          <a:stretch/>
        </p:blipFill>
        <p:spPr>
          <a:xfrm>
            <a:off x="5032500" y="819863"/>
            <a:ext cx="2048375" cy="3503775"/>
          </a:xfrm>
          <a:prstGeom prst="rect">
            <a:avLst/>
          </a:prstGeom>
          <a:noFill/>
          <a:ln>
            <a:noFill/>
          </a:ln>
        </p:spPr>
      </p:pic>
      <p:pic>
        <p:nvPicPr>
          <p:cNvPr id="350" name="Google Shape;350;p48"/>
          <p:cNvPicPr preferRelativeResize="0"/>
          <p:nvPr/>
        </p:nvPicPr>
        <p:blipFill rotWithShape="1">
          <a:blip r:embed="rId4">
            <a:alphaModFix/>
          </a:blip>
          <a:srcRect t="3651"/>
          <a:stretch/>
        </p:blipFill>
        <p:spPr>
          <a:xfrm>
            <a:off x="7080875" y="819875"/>
            <a:ext cx="2048375" cy="3503749"/>
          </a:xfrm>
          <a:prstGeom prst="rect">
            <a:avLst/>
          </a:prstGeom>
          <a:noFill/>
          <a:ln>
            <a:noFill/>
          </a:ln>
        </p:spPr>
      </p:pic>
      <p:pic>
        <p:nvPicPr>
          <p:cNvPr id="351" name="Google Shape;351;p48"/>
          <p:cNvPicPr preferRelativeResize="0"/>
          <p:nvPr/>
        </p:nvPicPr>
        <p:blipFill rotWithShape="1">
          <a:blip r:embed="rId5">
            <a:alphaModFix/>
          </a:blip>
          <a:srcRect t="3651"/>
          <a:stretch/>
        </p:blipFill>
        <p:spPr>
          <a:xfrm>
            <a:off x="2984113" y="819888"/>
            <a:ext cx="2048375" cy="3503725"/>
          </a:xfrm>
          <a:prstGeom prst="rect">
            <a:avLst/>
          </a:prstGeom>
          <a:noFill/>
          <a:ln>
            <a:noFill/>
          </a:ln>
        </p:spPr>
      </p:pic>
      <p:sp>
        <p:nvSpPr>
          <p:cNvPr id="352" name="Google Shape;352;p4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9"/>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Create New Firebase Project</a:t>
            </a:r>
            <a:endParaRPr/>
          </a:p>
        </p:txBody>
      </p:sp>
      <p:pic>
        <p:nvPicPr>
          <p:cNvPr id="358" name="Google Shape;358;p49"/>
          <p:cNvPicPr preferRelativeResize="0"/>
          <p:nvPr/>
        </p:nvPicPr>
        <p:blipFill rotWithShape="1">
          <a:blip r:embed="rId3">
            <a:alphaModFix/>
          </a:blip>
          <a:srcRect b="24653"/>
          <a:stretch/>
        </p:blipFill>
        <p:spPr>
          <a:xfrm>
            <a:off x="428575" y="1203575"/>
            <a:ext cx="7990050" cy="2853726"/>
          </a:xfrm>
          <a:prstGeom prst="rect">
            <a:avLst/>
          </a:prstGeom>
          <a:noFill/>
          <a:ln>
            <a:noFill/>
          </a:ln>
        </p:spPr>
      </p:pic>
      <p:sp>
        <p:nvSpPr>
          <p:cNvPr id="359" name="Google Shape;359;p49"/>
          <p:cNvSpPr txBox="1"/>
          <p:nvPr/>
        </p:nvSpPr>
        <p:spPr>
          <a:xfrm>
            <a:off x="455700" y="4209700"/>
            <a:ext cx="5282100" cy="51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 sz="2000" u="sng">
                <a:solidFill>
                  <a:schemeClr val="hlink"/>
                </a:solidFill>
                <a:latin typeface="Raleway Medium"/>
                <a:ea typeface="Raleway Medium"/>
                <a:cs typeface="Raleway Medium"/>
                <a:sym typeface="Raleway Medium"/>
                <a:hlinkClick r:id="rId4"/>
              </a:rPr>
              <a:t>https://console.firebase.google.com/</a:t>
            </a:r>
            <a:endParaRPr sz="2000">
              <a:latin typeface="Raleway Medium"/>
              <a:ea typeface="Raleway Medium"/>
              <a:cs typeface="Raleway Medium"/>
              <a:sym typeface="Raleway Medium"/>
            </a:endParaRPr>
          </a:p>
        </p:txBody>
      </p:sp>
      <p:sp>
        <p:nvSpPr>
          <p:cNvPr id="360" name="Google Shape;360;p4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0"/>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Setup Signin Method</a:t>
            </a:r>
            <a:endParaRPr/>
          </a:p>
        </p:txBody>
      </p:sp>
      <p:pic>
        <p:nvPicPr>
          <p:cNvPr id="366" name="Google Shape;366;p50"/>
          <p:cNvPicPr preferRelativeResize="0"/>
          <p:nvPr/>
        </p:nvPicPr>
        <p:blipFill rotWithShape="1">
          <a:blip r:embed="rId3">
            <a:alphaModFix/>
          </a:blip>
          <a:srcRect b="21085"/>
          <a:stretch/>
        </p:blipFill>
        <p:spPr>
          <a:xfrm>
            <a:off x="411300" y="1051175"/>
            <a:ext cx="7990050" cy="2988850"/>
          </a:xfrm>
          <a:prstGeom prst="rect">
            <a:avLst/>
          </a:prstGeom>
          <a:noFill/>
          <a:ln>
            <a:noFill/>
          </a:ln>
        </p:spPr>
      </p:pic>
      <p:pic>
        <p:nvPicPr>
          <p:cNvPr id="367" name="Google Shape;367;p50"/>
          <p:cNvPicPr preferRelativeResize="0"/>
          <p:nvPr/>
        </p:nvPicPr>
        <p:blipFill>
          <a:blip r:embed="rId4">
            <a:alphaModFix/>
          </a:blip>
          <a:stretch>
            <a:fillRect/>
          </a:stretch>
        </p:blipFill>
        <p:spPr>
          <a:xfrm>
            <a:off x="411300" y="1376013"/>
            <a:ext cx="7990050" cy="2891485"/>
          </a:xfrm>
          <a:prstGeom prst="rect">
            <a:avLst/>
          </a:prstGeom>
          <a:noFill/>
          <a:ln>
            <a:noFill/>
          </a:ln>
        </p:spPr>
      </p:pic>
      <p:sp>
        <p:nvSpPr>
          <p:cNvPr id="368" name="Google Shape;368;p5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000"/>
                                          </p:stCondLst>
                                        </p:cTn>
                                        <p:tgtEl>
                                          <p:spTgt spid="36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67"/>
                                        </p:tgtEl>
                                        <p:attrNameLst>
                                          <p:attrName>style.visibility</p:attrName>
                                        </p:attrNameLst>
                                      </p:cBhvr>
                                      <p:to>
                                        <p:strVal val="visible"/>
                                      </p:to>
                                    </p:set>
                                    <p:animEffect transition="in" filter="fade">
                                      <p:cBhvr>
                                        <p:cTn id="11" dur="1000"/>
                                        <p:tgtEl>
                                          <p:spTgt spid="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1"/>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Connect Firebase to your App</a:t>
            </a:r>
            <a:endParaRPr/>
          </a:p>
        </p:txBody>
      </p:sp>
      <p:sp>
        <p:nvSpPr>
          <p:cNvPr id="374" name="Google Shape;374;p51"/>
          <p:cNvSpPr txBox="1"/>
          <p:nvPr/>
        </p:nvSpPr>
        <p:spPr>
          <a:xfrm>
            <a:off x="0" y="1094850"/>
            <a:ext cx="9144000" cy="74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600"/>
              </a:spcBef>
              <a:spcAft>
                <a:spcPts val="1800"/>
              </a:spcAft>
              <a:buNone/>
            </a:pPr>
            <a:r>
              <a:rPr lang="vi" sz="1800">
                <a:solidFill>
                  <a:srgbClr val="202124"/>
                </a:solidFill>
                <a:highlight>
                  <a:srgbClr val="FFFFFF"/>
                </a:highlight>
                <a:latin typeface="Raleway Medium"/>
                <a:ea typeface="Raleway Medium"/>
                <a:cs typeface="Raleway Medium"/>
                <a:sym typeface="Raleway Medium"/>
              </a:rPr>
              <a:t>Add Firebase using the Firebase Assistant (in Android Studio) &gt;Tools&gt;Firebase </a:t>
            </a:r>
            <a:r>
              <a:rPr lang="vi" sz="1800" u="sng">
                <a:solidFill>
                  <a:schemeClr val="hlink"/>
                </a:solidFill>
                <a:highlight>
                  <a:srgbClr val="FFFFFF"/>
                </a:highlight>
                <a:latin typeface="Raleway Medium"/>
                <a:ea typeface="Raleway Medium"/>
                <a:cs typeface="Raleway Medium"/>
                <a:sym typeface="Raleway Medium"/>
                <a:hlinkClick r:id="rId3"/>
              </a:rPr>
              <a:t>https://firebase.google.com/docs/android/setup#assistant</a:t>
            </a:r>
            <a:endParaRPr sz="1800">
              <a:solidFill>
                <a:srgbClr val="202124"/>
              </a:solidFill>
              <a:highlight>
                <a:srgbClr val="FFFFFF"/>
              </a:highlight>
              <a:latin typeface="Raleway Medium"/>
              <a:ea typeface="Raleway Medium"/>
              <a:cs typeface="Raleway Medium"/>
              <a:sym typeface="Raleway Medium"/>
            </a:endParaRPr>
          </a:p>
        </p:txBody>
      </p:sp>
      <p:pic>
        <p:nvPicPr>
          <p:cNvPr id="375" name="Google Shape;375;p51"/>
          <p:cNvPicPr preferRelativeResize="0"/>
          <p:nvPr/>
        </p:nvPicPr>
        <p:blipFill rotWithShape="1">
          <a:blip r:embed="rId4">
            <a:alphaModFix/>
          </a:blip>
          <a:srcRect l="27620" b="5562"/>
          <a:stretch/>
        </p:blipFill>
        <p:spPr>
          <a:xfrm>
            <a:off x="0" y="1989750"/>
            <a:ext cx="4299171" cy="3153750"/>
          </a:xfrm>
          <a:prstGeom prst="rect">
            <a:avLst/>
          </a:prstGeom>
          <a:noFill/>
          <a:ln>
            <a:noFill/>
          </a:ln>
        </p:spPr>
      </p:pic>
      <p:pic>
        <p:nvPicPr>
          <p:cNvPr id="376" name="Google Shape;376;p51"/>
          <p:cNvPicPr preferRelativeResize="0"/>
          <p:nvPr/>
        </p:nvPicPr>
        <p:blipFill rotWithShape="1">
          <a:blip r:embed="rId5">
            <a:alphaModFix/>
          </a:blip>
          <a:srcRect l="32723" b="5428"/>
          <a:stretch/>
        </p:blipFill>
        <p:spPr>
          <a:xfrm>
            <a:off x="4245468" y="1989750"/>
            <a:ext cx="3984132" cy="3153750"/>
          </a:xfrm>
          <a:prstGeom prst="rect">
            <a:avLst/>
          </a:prstGeom>
          <a:noFill/>
          <a:ln>
            <a:noFill/>
          </a:ln>
        </p:spPr>
      </p:pic>
      <p:sp>
        <p:nvSpPr>
          <p:cNvPr id="377" name="Google Shape;377;p5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319500" y="403200"/>
            <a:ext cx="83283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 sz="3000"/>
              <a:t>What is Firebase?</a:t>
            </a:r>
            <a:endParaRPr sz="3000"/>
          </a:p>
        </p:txBody>
      </p:sp>
      <p:sp>
        <p:nvSpPr>
          <p:cNvPr id="92" name="Google Shape;92;p16"/>
          <p:cNvSpPr txBox="1">
            <a:spLocks noGrp="1"/>
          </p:cNvSpPr>
          <p:nvPr>
            <p:ph type="body" idx="1"/>
          </p:nvPr>
        </p:nvSpPr>
        <p:spPr>
          <a:xfrm>
            <a:off x="319500" y="1389600"/>
            <a:ext cx="3705600" cy="280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1800"/>
              <a:t>Toolset to “</a:t>
            </a:r>
            <a:r>
              <a:rPr lang="vi" sz="1800" b="1"/>
              <a:t>build, improve, and grow your app</a:t>
            </a:r>
            <a:r>
              <a:rPr lang="vi" sz="1800"/>
              <a:t>”.</a:t>
            </a:r>
            <a:endParaRPr sz="1800"/>
          </a:p>
          <a:p>
            <a:pPr marL="0" lvl="0" indent="0" algn="l" rtl="0">
              <a:spcBef>
                <a:spcPts val="1600"/>
              </a:spcBef>
              <a:spcAft>
                <a:spcPts val="0"/>
              </a:spcAft>
              <a:buNone/>
            </a:pPr>
            <a:r>
              <a:rPr lang="vi" sz="1800"/>
              <a:t>Tools -&gt; </a:t>
            </a:r>
            <a:r>
              <a:rPr lang="vi" sz="1800" b="1"/>
              <a:t>services </a:t>
            </a:r>
            <a:r>
              <a:rPr lang="vi" sz="1800"/>
              <a:t>that dev: normally have to build, but don’t really want to build.</a:t>
            </a:r>
            <a:endParaRPr sz="1800"/>
          </a:p>
          <a:p>
            <a:pPr marL="0" lvl="0" indent="0" algn="l" rtl="0">
              <a:spcBef>
                <a:spcPts val="1600"/>
              </a:spcBef>
              <a:spcAft>
                <a:spcPts val="1600"/>
              </a:spcAft>
              <a:buNone/>
            </a:pPr>
            <a:r>
              <a:rPr lang="vi" sz="1800"/>
              <a:t>Focusing on the app experience itself. </a:t>
            </a:r>
            <a:endParaRPr sz="1800"/>
          </a:p>
        </p:txBody>
      </p:sp>
      <p:pic>
        <p:nvPicPr>
          <p:cNvPr id="93" name="Google Shape;93;p16"/>
          <p:cNvPicPr preferRelativeResize="0"/>
          <p:nvPr/>
        </p:nvPicPr>
        <p:blipFill>
          <a:blip r:embed="rId3">
            <a:alphaModFix/>
          </a:blip>
          <a:stretch>
            <a:fillRect/>
          </a:stretch>
        </p:blipFill>
        <p:spPr>
          <a:xfrm>
            <a:off x="4024950" y="92525"/>
            <a:ext cx="5119050" cy="2559525"/>
          </a:xfrm>
          <a:prstGeom prst="rect">
            <a:avLst/>
          </a:prstGeom>
          <a:noFill/>
          <a:ln>
            <a:noFill/>
          </a:ln>
        </p:spPr>
      </p:pic>
      <p:sp>
        <p:nvSpPr>
          <p:cNvPr id="94" name="Google Shape;94;p16"/>
          <p:cNvSpPr txBox="1">
            <a:spLocks noGrp="1"/>
          </p:cNvSpPr>
          <p:nvPr>
            <p:ph type="body" idx="1"/>
          </p:nvPr>
        </p:nvSpPr>
        <p:spPr>
          <a:xfrm>
            <a:off x="4683350" y="2652050"/>
            <a:ext cx="3412200" cy="19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p>
          <a:p>
            <a:pPr marL="0" lvl="0" indent="0" algn="l" rtl="0">
              <a:spcBef>
                <a:spcPts val="1600"/>
              </a:spcBef>
              <a:spcAft>
                <a:spcPts val="1600"/>
              </a:spcAft>
              <a:buNone/>
            </a:pPr>
            <a:r>
              <a:rPr lang="vi" sz="1800"/>
              <a:t>Services are </a:t>
            </a:r>
            <a:r>
              <a:rPr lang="vi" sz="1800" b="1"/>
              <a:t>hosted in the cloud</a:t>
            </a:r>
            <a:r>
              <a:rPr lang="vi" sz="1800"/>
              <a:t>, and </a:t>
            </a:r>
            <a:r>
              <a:rPr lang="vi" sz="1800" b="1"/>
              <a:t>scale </a:t>
            </a:r>
            <a:r>
              <a:rPr lang="vi" sz="1800"/>
              <a:t>with </a:t>
            </a:r>
            <a:r>
              <a:rPr lang="vi" sz="1800" b="1"/>
              <a:t>little to no effort</a:t>
            </a:r>
            <a:r>
              <a:rPr lang="vi" sz="1800"/>
              <a:t> on the part of the developer.</a:t>
            </a:r>
            <a:endParaRPr sz="1800"/>
          </a:p>
        </p:txBody>
      </p:sp>
      <p:sp>
        <p:nvSpPr>
          <p:cNvPr id="95" name="Google Shape;95;p1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2"/>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Create and Initialize Firebase Auth Instance</a:t>
            </a:r>
            <a:endParaRPr/>
          </a:p>
        </p:txBody>
      </p:sp>
      <p:sp>
        <p:nvSpPr>
          <p:cNvPr id="383" name="Google Shape;383;p52"/>
          <p:cNvSpPr txBox="1"/>
          <p:nvPr/>
        </p:nvSpPr>
        <p:spPr>
          <a:xfrm>
            <a:off x="656950" y="1442100"/>
            <a:ext cx="7755600" cy="3000000"/>
          </a:xfrm>
          <a:prstGeom prst="rect">
            <a:avLst/>
          </a:prstGeom>
          <a:noFill/>
          <a:ln>
            <a:noFill/>
          </a:ln>
        </p:spPr>
        <p:txBody>
          <a:bodyPr spcFirstLastPara="1" wrap="square" lIns="91425" tIns="91425" rIns="91425" bIns="91425" anchor="t" anchorCtr="0">
            <a:noAutofit/>
          </a:bodyPr>
          <a:lstStyle/>
          <a:p>
            <a:pPr marL="215900" marR="228600" lvl="0" indent="0" algn="l" rtl="0">
              <a:lnSpc>
                <a:spcPct val="142857"/>
              </a:lnSpc>
              <a:spcBef>
                <a:spcPts val="0"/>
              </a:spcBef>
              <a:spcAft>
                <a:spcPts val="0"/>
              </a:spcAft>
              <a:buNone/>
            </a:pPr>
            <a:r>
              <a:rPr lang="vi" sz="1850">
                <a:solidFill>
                  <a:srgbClr val="3B78E7"/>
                </a:solidFill>
                <a:highlight>
                  <a:srgbClr val="F1F3F4"/>
                </a:highlight>
                <a:latin typeface="Roboto Mono"/>
                <a:ea typeface="Roboto Mono"/>
                <a:cs typeface="Roboto Mono"/>
                <a:sym typeface="Roboto Mono"/>
              </a:rPr>
              <a:t>private</a:t>
            </a:r>
            <a:r>
              <a:rPr lang="vi" sz="1850">
                <a:solidFill>
                  <a:srgbClr val="37474F"/>
                </a:solidFill>
                <a:highlight>
                  <a:srgbClr val="F1F3F4"/>
                </a:highlight>
                <a:latin typeface="Roboto Mono"/>
                <a:ea typeface="Roboto Mono"/>
                <a:cs typeface="Roboto Mono"/>
                <a:sym typeface="Roboto Mono"/>
              </a:rPr>
              <a:t> </a:t>
            </a:r>
            <a:r>
              <a:rPr lang="vi" sz="1850">
                <a:solidFill>
                  <a:srgbClr val="9C27B0"/>
                </a:solidFill>
                <a:highlight>
                  <a:srgbClr val="F1F3F4"/>
                </a:highlight>
                <a:latin typeface="Roboto Mono"/>
                <a:ea typeface="Roboto Mono"/>
                <a:cs typeface="Roboto Mono"/>
                <a:sym typeface="Roboto Mono"/>
              </a:rPr>
              <a:t>FirebaseAuth</a:t>
            </a:r>
            <a:r>
              <a:rPr lang="vi" sz="1850">
                <a:solidFill>
                  <a:srgbClr val="37474F"/>
                </a:solidFill>
                <a:highlight>
                  <a:srgbClr val="F1F3F4"/>
                </a:highlight>
                <a:latin typeface="Roboto Mono"/>
                <a:ea typeface="Roboto Mono"/>
                <a:cs typeface="Roboto Mono"/>
                <a:sym typeface="Roboto Mono"/>
              </a:rPr>
              <a:t> mAuth;</a:t>
            </a:r>
            <a:endParaRPr sz="1850">
              <a:solidFill>
                <a:srgbClr val="37474F"/>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850">
                <a:solidFill>
                  <a:srgbClr val="D81B60"/>
                </a:solidFill>
                <a:highlight>
                  <a:srgbClr val="F1F3F4"/>
                </a:highlight>
                <a:latin typeface="Roboto Mono"/>
                <a:ea typeface="Roboto Mono"/>
                <a:cs typeface="Roboto Mono"/>
                <a:sym typeface="Roboto Mono"/>
              </a:rPr>
              <a:t>// ...</a:t>
            </a:r>
            <a:endParaRPr sz="1850">
              <a:solidFill>
                <a:srgbClr val="D81B60"/>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850">
                <a:solidFill>
                  <a:srgbClr val="D81B60"/>
                </a:solidFill>
                <a:highlight>
                  <a:srgbClr val="F1F3F4"/>
                </a:highlight>
                <a:latin typeface="Roboto Mono"/>
                <a:ea typeface="Roboto Mono"/>
                <a:cs typeface="Roboto Mono"/>
                <a:sym typeface="Roboto Mono"/>
              </a:rPr>
              <a:t>// Initialize Firebase Auth</a:t>
            </a:r>
            <a:endParaRPr sz="1850">
              <a:solidFill>
                <a:srgbClr val="D81B60"/>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850">
                <a:solidFill>
                  <a:srgbClr val="37474F"/>
                </a:solidFill>
                <a:highlight>
                  <a:srgbClr val="F1F3F4"/>
                </a:highlight>
                <a:latin typeface="Roboto Mono"/>
                <a:ea typeface="Roboto Mono"/>
                <a:cs typeface="Roboto Mono"/>
                <a:sym typeface="Roboto Mono"/>
              </a:rPr>
              <a:t>mAuth = </a:t>
            </a:r>
            <a:r>
              <a:rPr lang="vi" sz="1850">
                <a:solidFill>
                  <a:srgbClr val="9C27B0"/>
                </a:solidFill>
                <a:highlight>
                  <a:srgbClr val="F1F3F4"/>
                </a:highlight>
                <a:latin typeface="Roboto Mono"/>
                <a:ea typeface="Roboto Mono"/>
                <a:cs typeface="Roboto Mono"/>
                <a:sym typeface="Roboto Mono"/>
              </a:rPr>
              <a:t>FirebaseAuth</a:t>
            </a:r>
            <a:r>
              <a:rPr lang="vi" sz="1850">
                <a:solidFill>
                  <a:srgbClr val="37474F"/>
                </a:solidFill>
                <a:highlight>
                  <a:srgbClr val="F1F3F4"/>
                </a:highlight>
                <a:latin typeface="Roboto Mono"/>
                <a:ea typeface="Roboto Mono"/>
                <a:cs typeface="Roboto Mono"/>
                <a:sym typeface="Roboto Mono"/>
              </a:rPr>
              <a:t>.getInstance();</a:t>
            </a:r>
            <a:endParaRPr sz="1850">
              <a:solidFill>
                <a:srgbClr val="37474F"/>
              </a:solidFill>
              <a:highlight>
                <a:srgbClr val="F1F3F4"/>
              </a:highlight>
              <a:latin typeface="Roboto Mono"/>
              <a:ea typeface="Roboto Mono"/>
              <a:cs typeface="Roboto Mono"/>
              <a:sym typeface="Roboto Mono"/>
            </a:endParaRPr>
          </a:p>
        </p:txBody>
      </p:sp>
      <p:sp>
        <p:nvSpPr>
          <p:cNvPr id="384" name="Google Shape;384;p5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3"/>
          <p:cNvSpPr txBox="1">
            <a:spLocks noGrp="1"/>
          </p:cNvSpPr>
          <p:nvPr>
            <p:ph type="title"/>
          </p:nvPr>
        </p:nvSpPr>
        <p:spPr>
          <a:xfrm>
            <a:off x="303300" y="30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Create new account with email</a:t>
            </a:r>
            <a:r>
              <a:rPr lang="en-US"/>
              <a:t>-</a:t>
            </a:r>
            <a:r>
              <a:rPr lang="vi"/>
              <a:t>password</a:t>
            </a:r>
            <a:endParaRPr/>
          </a:p>
        </p:txBody>
      </p:sp>
      <p:sp>
        <p:nvSpPr>
          <p:cNvPr id="390" name="Google Shape;390;p53"/>
          <p:cNvSpPr txBox="1"/>
          <p:nvPr/>
        </p:nvSpPr>
        <p:spPr>
          <a:xfrm>
            <a:off x="154800" y="637315"/>
            <a:ext cx="8669100" cy="4108877"/>
          </a:xfrm>
          <a:prstGeom prst="rect">
            <a:avLst/>
          </a:prstGeom>
          <a:noFill/>
          <a:ln>
            <a:noFill/>
          </a:ln>
        </p:spPr>
        <p:txBody>
          <a:bodyPr spcFirstLastPara="1" wrap="square" lIns="91425" tIns="91425" rIns="91425" bIns="91425" anchor="t" anchorCtr="0">
            <a:noAutofit/>
          </a:bodyPr>
          <a:lstStyle/>
          <a:p>
            <a:pPr marL="215900" marR="228600" lvl="0" indent="0" algn="l" rtl="0">
              <a:lnSpc>
                <a:spcPct val="142857"/>
              </a:lnSpc>
              <a:spcBef>
                <a:spcPts val="0"/>
              </a:spcBef>
              <a:spcAft>
                <a:spcPts val="0"/>
              </a:spcAft>
              <a:buNone/>
            </a:pPr>
            <a:r>
              <a:rPr lang="vi" sz="1350">
                <a:solidFill>
                  <a:srgbClr val="37474F"/>
                </a:solidFill>
                <a:highlight>
                  <a:srgbClr val="F1F3F4"/>
                </a:highlight>
                <a:latin typeface="Roboto Mono"/>
                <a:ea typeface="Roboto Mono"/>
                <a:cs typeface="Roboto Mono"/>
                <a:sym typeface="Roboto Mono"/>
              </a:rPr>
              <a:t>mAuth.createUserWithEmailAndPassword(email, password)</a:t>
            </a:r>
            <a:endParaRPr sz="1350">
              <a:solidFill>
                <a:srgbClr val="37474F"/>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50">
                <a:solidFill>
                  <a:srgbClr val="37474F"/>
                </a:solidFill>
                <a:highlight>
                  <a:srgbClr val="F1F3F4"/>
                </a:highlight>
                <a:latin typeface="Roboto Mono"/>
                <a:ea typeface="Roboto Mono"/>
                <a:cs typeface="Roboto Mono"/>
                <a:sym typeface="Roboto Mono"/>
              </a:rPr>
              <a:t>        .addOnCompleteListener(</a:t>
            </a:r>
            <a:r>
              <a:rPr lang="vi" sz="1350">
                <a:solidFill>
                  <a:srgbClr val="3B78E7"/>
                </a:solidFill>
                <a:highlight>
                  <a:srgbClr val="F1F3F4"/>
                </a:highlight>
                <a:latin typeface="Roboto Mono"/>
                <a:ea typeface="Roboto Mono"/>
                <a:cs typeface="Roboto Mono"/>
                <a:sym typeface="Roboto Mono"/>
              </a:rPr>
              <a:t>this</a:t>
            </a:r>
            <a:r>
              <a:rPr lang="vi" sz="1350">
                <a:solidFill>
                  <a:srgbClr val="37474F"/>
                </a:solidFill>
                <a:highlight>
                  <a:srgbClr val="F1F3F4"/>
                </a:highlight>
                <a:latin typeface="Roboto Mono"/>
                <a:ea typeface="Roboto Mono"/>
                <a:cs typeface="Roboto Mono"/>
                <a:sym typeface="Roboto Mono"/>
              </a:rPr>
              <a:t>, </a:t>
            </a:r>
            <a:r>
              <a:rPr lang="vi" sz="1350">
                <a:solidFill>
                  <a:srgbClr val="3B78E7"/>
                </a:solidFill>
                <a:highlight>
                  <a:srgbClr val="F1F3F4"/>
                </a:highlight>
                <a:latin typeface="Roboto Mono"/>
                <a:ea typeface="Roboto Mono"/>
                <a:cs typeface="Roboto Mono"/>
                <a:sym typeface="Roboto Mono"/>
              </a:rPr>
              <a:t>new</a:t>
            </a:r>
            <a:r>
              <a:rPr lang="vi" sz="1350">
                <a:solidFill>
                  <a:srgbClr val="37474F"/>
                </a:solidFill>
                <a:highlight>
                  <a:srgbClr val="F1F3F4"/>
                </a:highlight>
                <a:latin typeface="Roboto Mono"/>
                <a:ea typeface="Roboto Mono"/>
                <a:cs typeface="Roboto Mono"/>
                <a:sym typeface="Roboto Mono"/>
              </a:rPr>
              <a:t> </a:t>
            </a:r>
            <a:r>
              <a:rPr lang="vi" sz="1350">
                <a:solidFill>
                  <a:srgbClr val="9C27B0"/>
                </a:solidFill>
                <a:highlight>
                  <a:srgbClr val="F1F3F4"/>
                </a:highlight>
                <a:latin typeface="Roboto Mono"/>
                <a:ea typeface="Roboto Mono"/>
                <a:cs typeface="Roboto Mono"/>
                <a:sym typeface="Roboto Mono"/>
              </a:rPr>
              <a:t>OnCompleteListener</a:t>
            </a:r>
            <a:r>
              <a:rPr lang="vi" sz="1350">
                <a:solidFill>
                  <a:srgbClr val="37474F"/>
                </a:solidFill>
                <a:highlight>
                  <a:srgbClr val="F1F3F4"/>
                </a:highlight>
                <a:latin typeface="Roboto Mono"/>
                <a:ea typeface="Roboto Mono"/>
                <a:cs typeface="Roboto Mono"/>
                <a:sym typeface="Roboto Mono"/>
              </a:rPr>
              <a:t>&lt;</a:t>
            </a:r>
            <a:r>
              <a:rPr lang="vi" sz="1350">
                <a:solidFill>
                  <a:srgbClr val="9C27B0"/>
                </a:solidFill>
                <a:highlight>
                  <a:srgbClr val="F1F3F4"/>
                </a:highlight>
                <a:latin typeface="Roboto Mono"/>
                <a:ea typeface="Roboto Mono"/>
                <a:cs typeface="Roboto Mono"/>
                <a:sym typeface="Roboto Mono"/>
              </a:rPr>
              <a:t>AuthResult</a:t>
            </a:r>
            <a:r>
              <a:rPr lang="vi" sz="1350">
                <a:solidFill>
                  <a:srgbClr val="37474F"/>
                </a:solidFill>
                <a:highlight>
                  <a:srgbClr val="F1F3F4"/>
                </a:highlight>
                <a:latin typeface="Roboto Mono"/>
                <a:ea typeface="Roboto Mono"/>
                <a:cs typeface="Roboto Mono"/>
                <a:sym typeface="Roboto Mono"/>
              </a:rPr>
              <a:t>&gt;() {</a:t>
            </a:r>
            <a:endParaRPr sz="1350">
              <a:solidFill>
                <a:srgbClr val="37474F"/>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50">
                <a:solidFill>
                  <a:srgbClr val="37474F"/>
                </a:solidFill>
                <a:highlight>
                  <a:srgbClr val="F1F3F4"/>
                </a:highlight>
                <a:latin typeface="Roboto Mono"/>
                <a:ea typeface="Roboto Mono"/>
                <a:cs typeface="Roboto Mono"/>
                <a:sym typeface="Roboto Mono"/>
              </a:rPr>
              <a:t>            </a:t>
            </a:r>
            <a:r>
              <a:rPr lang="vi" sz="1350">
                <a:solidFill>
                  <a:srgbClr val="C53929"/>
                </a:solidFill>
                <a:highlight>
                  <a:srgbClr val="F1F3F4"/>
                </a:highlight>
                <a:latin typeface="Roboto Mono"/>
                <a:ea typeface="Roboto Mono"/>
                <a:cs typeface="Roboto Mono"/>
                <a:sym typeface="Roboto Mono"/>
              </a:rPr>
              <a:t>@Override</a:t>
            </a:r>
            <a:endParaRPr sz="1350">
              <a:solidFill>
                <a:srgbClr val="C53929"/>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50">
                <a:solidFill>
                  <a:srgbClr val="37474F"/>
                </a:solidFill>
                <a:highlight>
                  <a:srgbClr val="F1F3F4"/>
                </a:highlight>
                <a:latin typeface="Roboto Mono"/>
                <a:ea typeface="Roboto Mono"/>
                <a:cs typeface="Roboto Mono"/>
                <a:sym typeface="Roboto Mono"/>
              </a:rPr>
              <a:t>            </a:t>
            </a:r>
            <a:r>
              <a:rPr lang="vi" sz="1350">
                <a:solidFill>
                  <a:srgbClr val="3B78E7"/>
                </a:solidFill>
                <a:highlight>
                  <a:srgbClr val="F1F3F4"/>
                </a:highlight>
                <a:latin typeface="Roboto Mono"/>
                <a:ea typeface="Roboto Mono"/>
                <a:cs typeface="Roboto Mono"/>
                <a:sym typeface="Roboto Mono"/>
              </a:rPr>
              <a:t>public</a:t>
            </a:r>
            <a:r>
              <a:rPr lang="vi" sz="1350">
                <a:solidFill>
                  <a:srgbClr val="37474F"/>
                </a:solidFill>
                <a:highlight>
                  <a:srgbClr val="F1F3F4"/>
                </a:highlight>
                <a:latin typeface="Roboto Mono"/>
                <a:ea typeface="Roboto Mono"/>
                <a:cs typeface="Roboto Mono"/>
                <a:sym typeface="Roboto Mono"/>
              </a:rPr>
              <a:t> </a:t>
            </a:r>
            <a:r>
              <a:rPr lang="vi" sz="1350">
                <a:solidFill>
                  <a:srgbClr val="3B78E7"/>
                </a:solidFill>
                <a:highlight>
                  <a:srgbClr val="F1F3F4"/>
                </a:highlight>
                <a:latin typeface="Roboto Mono"/>
                <a:ea typeface="Roboto Mono"/>
                <a:cs typeface="Roboto Mono"/>
                <a:sym typeface="Roboto Mono"/>
              </a:rPr>
              <a:t>void</a:t>
            </a:r>
            <a:r>
              <a:rPr lang="vi" sz="1350">
                <a:solidFill>
                  <a:srgbClr val="37474F"/>
                </a:solidFill>
                <a:highlight>
                  <a:srgbClr val="F1F3F4"/>
                </a:highlight>
                <a:latin typeface="Roboto Mono"/>
                <a:ea typeface="Roboto Mono"/>
                <a:cs typeface="Roboto Mono"/>
                <a:sym typeface="Roboto Mono"/>
              </a:rPr>
              <a:t> onComplete(</a:t>
            </a:r>
            <a:r>
              <a:rPr lang="vi" sz="1350">
                <a:solidFill>
                  <a:srgbClr val="C53929"/>
                </a:solidFill>
                <a:highlight>
                  <a:srgbClr val="F1F3F4"/>
                </a:highlight>
                <a:latin typeface="Roboto Mono"/>
                <a:ea typeface="Roboto Mono"/>
                <a:cs typeface="Roboto Mono"/>
                <a:sym typeface="Roboto Mono"/>
              </a:rPr>
              <a:t>@NonNull</a:t>
            </a:r>
            <a:r>
              <a:rPr lang="vi" sz="1350">
                <a:solidFill>
                  <a:srgbClr val="37474F"/>
                </a:solidFill>
                <a:highlight>
                  <a:srgbClr val="F1F3F4"/>
                </a:highlight>
                <a:latin typeface="Roboto Mono"/>
                <a:ea typeface="Roboto Mono"/>
                <a:cs typeface="Roboto Mono"/>
                <a:sym typeface="Roboto Mono"/>
              </a:rPr>
              <a:t> </a:t>
            </a:r>
            <a:r>
              <a:rPr lang="vi" sz="1350">
                <a:solidFill>
                  <a:srgbClr val="9C27B0"/>
                </a:solidFill>
                <a:highlight>
                  <a:srgbClr val="F1F3F4"/>
                </a:highlight>
                <a:latin typeface="Roboto Mono"/>
                <a:ea typeface="Roboto Mono"/>
                <a:cs typeface="Roboto Mono"/>
                <a:sym typeface="Roboto Mono"/>
              </a:rPr>
              <a:t>Task</a:t>
            </a:r>
            <a:r>
              <a:rPr lang="vi" sz="1350">
                <a:solidFill>
                  <a:srgbClr val="37474F"/>
                </a:solidFill>
                <a:highlight>
                  <a:srgbClr val="F1F3F4"/>
                </a:highlight>
                <a:latin typeface="Roboto Mono"/>
                <a:ea typeface="Roboto Mono"/>
                <a:cs typeface="Roboto Mono"/>
                <a:sym typeface="Roboto Mono"/>
              </a:rPr>
              <a:t>&lt;</a:t>
            </a:r>
            <a:r>
              <a:rPr lang="vi" sz="1350">
                <a:solidFill>
                  <a:srgbClr val="9C27B0"/>
                </a:solidFill>
                <a:highlight>
                  <a:srgbClr val="F1F3F4"/>
                </a:highlight>
                <a:latin typeface="Roboto Mono"/>
                <a:ea typeface="Roboto Mono"/>
                <a:cs typeface="Roboto Mono"/>
                <a:sym typeface="Roboto Mono"/>
              </a:rPr>
              <a:t>AuthResult</a:t>
            </a:r>
            <a:r>
              <a:rPr lang="vi" sz="1350">
                <a:solidFill>
                  <a:srgbClr val="37474F"/>
                </a:solidFill>
                <a:highlight>
                  <a:srgbClr val="F1F3F4"/>
                </a:highlight>
                <a:latin typeface="Roboto Mono"/>
                <a:ea typeface="Roboto Mono"/>
                <a:cs typeface="Roboto Mono"/>
                <a:sym typeface="Roboto Mono"/>
              </a:rPr>
              <a:t>&gt; task) {</a:t>
            </a:r>
            <a:endParaRPr sz="1350">
              <a:solidFill>
                <a:srgbClr val="37474F"/>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50">
                <a:solidFill>
                  <a:srgbClr val="37474F"/>
                </a:solidFill>
                <a:highlight>
                  <a:srgbClr val="F1F3F4"/>
                </a:highlight>
                <a:latin typeface="Roboto Mono"/>
                <a:ea typeface="Roboto Mono"/>
                <a:cs typeface="Roboto Mono"/>
                <a:sym typeface="Roboto Mono"/>
              </a:rPr>
              <a:t>                </a:t>
            </a:r>
            <a:r>
              <a:rPr lang="vi" sz="1350">
                <a:solidFill>
                  <a:srgbClr val="3B78E7"/>
                </a:solidFill>
                <a:highlight>
                  <a:srgbClr val="F1F3F4"/>
                </a:highlight>
                <a:latin typeface="Roboto Mono"/>
                <a:ea typeface="Roboto Mono"/>
                <a:cs typeface="Roboto Mono"/>
                <a:sym typeface="Roboto Mono"/>
              </a:rPr>
              <a:t>if</a:t>
            </a:r>
            <a:r>
              <a:rPr lang="vi" sz="1350">
                <a:solidFill>
                  <a:srgbClr val="37474F"/>
                </a:solidFill>
                <a:highlight>
                  <a:srgbClr val="F1F3F4"/>
                </a:highlight>
                <a:latin typeface="Roboto Mono"/>
                <a:ea typeface="Roboto Mono"/>
                <a:cs typeface="Roboto Mono"/>
                <a:sym typeface="Roboto Mono"/>
              </a:rPr>
              <a:t> (task.isSuccessful()) {</a:t>
            </a:r>
            <a:endParaRPr sz="1350">
              <a:solidFill>
                <a:srgbClr val="37474F"/>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50">
                <a:solidFill>
                  <a:srgbClr val="37474F"/>
                </a:solidFill>
                <a:highlight>
                  <a:srgbClr val="F1F3F4"/>
                </a:highlight>
                <a:latin typeface="Roboto Mono"/>
                <a:ea typeface="Roboto Mono"/>
                <a:cs typeface="Roboto Mono"/>
                <a:sym typeface="Roboto Mono"/>
              </a:rPr>
              <a:t>                    startActivity(MainActivity.class);</a:t>
            </a:r>
            <a:endParaRPr sz="1350">
              <a:solidFill>
                <a:srgbClr val="37474F"/>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50">
                <a:solidFill>
                  <a:srgbClr val="37474F"/>
                </a:solidFill>
                <a:highlight>
                  <a:srgbClr val="F1F3F4"/>
                </a:highlight>
                <a:latin typeface="Roboto Mono"/>
                <a:ea typeface="Roboto Mono"/>
                <a:cs typeface="Roboto Mono"/>
                <a:sym typeface="Roboto Mono"/>
              </a:rPr>
              <a:t>                } </a:t>
            </a:r>
            <a:r>
              <a:rPr lang="vi" sz="1350">
                <a:solidFill>
                  <a:srgbClr val="3B78E7"/>
                </a:solidFill>
                <a:highlight>
                  <a:srgbClr val="F1F3F4"/>
                </a:highlight>
                <a:latin typeface="Roboto Mono"/>
                <a:ea typeface="Roboto Mono"/>
                <a:cs typeface="Roboto Mono"/>
                <a:sym typeface="Roboto Mono"/>
              </a:rPr>
              <a:t>else</a:t>
            </a:r>
            <a:r>
              <a:rPr lang="vi" sz="1350">
                <a:solidFill>
                  <a:srgbClr val="37474F"/>
                </a:solidFill>
                <a:highlight>
                  <a:srgbClr val="F1F3F4"/>
                </a:highlight>
                <a:latin typeface="Roboto Mono"/>
                <a:ea typeface="Roboto Mono"/>
                <a:cs typeface="Roboto Mono"/>
                <a:sym typeface="Roboto Mono"/>
              </a:rPr>
              <a:t> {</a:t>
            </a:r>
            <a:endParaRPr sz="1350">
              <a:solidFill>
                <a:srgbClr val="D81B60"/>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50">
                <a:solidFill>
                  <a:srgbClr val="37474F"/>
                </a:solidFill>
                <a:highlight>
                  <a:srgbClr val="F1F3F4"/>
                </a:highlight>
                <a:latin typeface="Roboto Mono"/>
                <a:ea typeface="Roboto Mono"/>
                <a:cs typeface="Roboto Mono"/>
                <a:sym typeface="Roboto Mono"/>
              </a:rPr>
              <a:t>                    </a:t>
            </a:r>
            <a:r>
              <a:rPr lang="vi" sz="1350">
                <a:solidFill>
                  <a:srgbClr val="9C27B0"/>
                </a:solidFill>
                <a:highlight>
                  <a:srgbClr val="F1F3F4"/>
                </a:highlight>
                <a:latin typeface="Roboto Mono"/>
                <a:ea typeface="Roboto Mono"/>
                <a:cs typeface="Roboto Mono"/>
                <a:sym typeface="Roboto Mono"/>
              </a:rPr>
              <a:t>Log</a:t>
            </a:r>
            <a:r>
              <a:rPr lang="vi" sz="1350">
                <a:solidFill>
                  <a:srgbClr val="37474F"/>
                </a:solidFill>
                <a:highlight>
                  <a:srgbClr val="F1F3F4"/>
                </a:highlight>
                <a:latin typeface="Roboto Mono"/>
                <a:ea typeface="Roboto Mono"/>
                <a:cs typeface="Roboto Mono"/>
                <a:sym typeface="Roboto Mono"/>
              </a:rPr>
              <a:t>.w(TAG, </a:t>
            </a:r>
            <a:r>
              <a:rPr lang="vi" sz="1350">
                <a:solidFill>
                  <a:srgbClr val="0D904F"/>
                </a:solidFill>
                <a:highlight>
                  <a:srgbClr val="F1F3F4"/>
                </a:highlight>
                <a:latin typeface="Roboto Mono"/>
                <a:ea typeface="Roboto Mono"/>
                <a:cs typeface="Roboto Mono"/>
                <a:sym typeface="Roboto Mono"/>
              </a:rPr>
              <a:t>"createUserWithEmail:failure"</a:t>
            </a:r>
            <a:r>
              <a:rPr lang="vi" sz="1350">
                <a:solidFill>
                  <a:srgbClr val="37474F"/>
                </a:solidFill>
                <a:highlight>
                  <a:srgbClr val="F1F3F4"/>
                </a:highlight>
                <a:latin typeface="Roboto Mono"/>
                <a:ea typeface="Roboto Mono"/>
                <a:cs typeface="Roboto Mono"/>
                <a:sym typeface="Roboto Mono"/>
              </a:rPr>
              <a:t>, task.getException());</a:t>
            </a:r>
            <a:endParaRPr sz="1350">
              <a:solidFill>
                <a:srgbClr val="37474F"/>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50">
                <a:solidFill>
                  <a:srgbClr val="37474F"/>
                </a:solidFill>
                <a:highlight>
                  <a:srgbClr val="F1F3F4"/>
                </a:highlight>
                <a:latin typeface="Roboto Mono"/>
                <a:ea typeface="Roboto Mono"/>
                <a:cs typeface="Roboto Mono"/>
                <a:sym typeface="Roboto Mono"/>
              </a:rPr>
              <a:t>                    </a:t>
            </a:r>
            <a:r>
              <a:rPr lang="vi" sz="1350">
                <a:solidFill>
                  <a:srgbClr val="9C27B0"/>
                </a:solidFill>
                <a:highlight>
                  <a:srgbClr val="F1F3F4"/>
                </a:highlight>
                <a:latin typeface="Roboto Mono"/>
                <a:ea typeface="Roboto Mono"/>
                <a:cs typeface="Roboto Mono"/>
                <a:sym typeface="Roboto Mono"/>
              </a:rPr>
              <a:t>Toast</a:t>
            </a:r>
            <a:r>
              <a:rPr lang="vi" sz="1350">
                <a:solidFill>
                  <a:srgbClr val="37474F"/>
                </a:solidFill>
                <a:highlight>
                  <a:srgbClr val="F1F3F4"/>
                </a:highlight>
                <a:latin typeface="Roboto Mono"/>
                <a:ea typeface="Roboto Mono"/>
                <a:cs typeface="Roboto Mono"/>
                <a:sym typeface="Roboto Mono"/>
              </a:rPr>
              <a:t>.makeText(</a:t>
            </a:r>
            <a:r>
              <a:rPr lang="vi" sz="1350">
                <a:solidFill>
                  <a:srgbClr val="9C27B0"/>
                </a:solidFill>
                <a:highlight>
                  <a:srgbClr val="F1F3F4"/>
                </a:highlight>
                <a:latin typeface="Roboto Mono"/>
                <a:ea typeface="Roboto Mono"/>
                <a:cs typeface="Roboto Mono"/>
                <a:sym typeface="Roboto Mono"/>
              </a:rPr>
              <a:t>RegisterActivity</a:t>
            </a:r>
            <a:r>
              <a:rPr lang="vi" sz="1350">
                <a:solidFill>
                  <a:srgbClr val="37474F"/>
                </a:solidFill>
                <a:highlight>
                  <a:srgbClr val="F1F3F4"/>
                </a:highlight>
                <a:latin typeface="Roboto Mono"/>
                <a:ea typeface="Roboto Mono"/>
                <a:cs typeface="Roboto Mono"/>
                <a:sym typeface="Roboto Mono"/>
              </a:rPr>
              <a:t>.</a:t>
            </a:r>
            <a:r>
              <a:rPr lang="vi" sz="1350">
                <a:solidFill>
                  <a:srgbClr val="3B78E7"/>
                </a:solidFill>
                <a:highlight>
                  <a:srgbClr val="F1F3F4"/>
                </a:highlight>
                <a:latin typeface="Roboto Mono"/>
                <a:ea typeface="Roboto Mono"/>
                <a:cs typeface="Roboto Mono"/>
                <a:sym typeface="Roboto Mono"/>
              </a:rPr>
              <a:t>this</a:t>
            </a:r>
            <a:r>
              <a:rPr lang="vi" sz="1350">
                <a:solidFill>
                  <a:srgbClr val="37474F"/>
                </a:solidFill>
                <a:highlight>
                  <a:srgbClr val="F1F3F4"/>
                </a:highlight>
                <a:latin typeface="Roboto Mono"/>
                <a:ea typeface="Roboto Mono"/>
                <a:cs typeface="Roboto Mono"/>
                <a:sym typeface="Roboto Mono"/>
              </a:rPr>
              <a:t>, </a:t>
            </a:r>
            <a:r>
              <a:rPr lang="vi" sz="1350">
                <a:solidFill>
                  <a:srgbClr val="0D904F"/>
                </a:solidFill>
                <a:highlight>
                  <a:srgbClr val="F1F3F4"/>
                </a:highlight>
                <a:latin typeface="Roboto Mono"/>
                <a:ea typeface="Roboto Mono"/>
                <a:cs typeface="Roboto Mono"/>
                <a:sym typeface="Roboto Mono"/>
              </a:rPr>
              <a:t>"Authentication failed."</a:t>
            </a:r>
            <a:r>
              <a:rPr lang="vi" sz="1350">
                <a:solidFill>
                  <a:srgbClr val="37474F"/>
                </a:solidFill>
                <a:highlight>
                  <a:srgbClr val="F1F3F4"/>
                </a:highlight>
                <a:latin typeface="Roboto Mono"/>
                <a:ea typeface="Roboto Mono"/>
                <a:cs typeface="Roboto Mono"/>
                <a:sym typeface="Roboto Mono"/>
              </a:rPr>
              <a:t>,</a:t>
            </a:r>
            <a:endParaRPr sz="1350">
              <a:solidFill>
                <a:srgbClr val="37474F"/>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50">
                <a:solidFill>
                  <a:srgbClr val="37474F"/>
                </a:solidFill>
                <a:highlight>
                  <a:srgbClr val="F1F3F4"/>
                </a:highlight>
                <a:latin typeface="Roboto Mono"/>
                <a:ea typeface="Roboto Mono"/>
                <a:cs typeface="Roboto Mono"/>
                <a:sym typeface="Roboto Mono"/>
              </a:rPr>
              <a:t>                            </a:t>
            </a:r>
            <a:r>
              <a:rPr lang="vi" sz="1350">
                <a:solidFill>
                  <a:srgbClr val="9C27B0"/>
                </a:solidFill>
                <a:highlight>
                  <a:srgbClr val="F1F3F4"/>
                </a:highlight>
                <a:latin typeface="Roboto Mono"/>
                <a:ea typeface="Roboto Mono"/>
                <a:cs typeface="Roboto Mono"/>
                <a:sym typeface="Roboto Mono"/>
              </a:rPr>
              <a:t>Toast</a:t>
            </a:r>
            <a:r>
              <a:rPr lang="vi" sz="1350">
                <a:solidFill>
                  <a:srgbClr val="37474F"/>
                </a:solidFill>
                <a:highlight>
                  <a:srgbClr val="F1F3F4"/>
                </a:highlight>
                <a:latin typeface="Roboto Mono"/>
                <a:ea typeface="Roboto Mono"/>
                <a:cs typeface="Roboto Mono"/>
                <a:sym typeface="Roboto Mono"/>
              </a:rPr>
              <a:t>.LENGTH_SHORT).show();</a:t>
            </a:r>
            <a:endParaRPr sz="1350">
              <a:solidFill>
                <a:srgbClr val="37474F"/>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50">
                <a:solidFill>
                  <a:srgbClr val="37474F"/>
                </a:solidFill>
                <a:highlight>
                  <a:srgbClr val="F1F3F4"/>
                </a:highlight>
                <a:latin typeface="Roboto Mono"/>
                <a:ea typeface="Roboto Mono"/>
                <a:cs typeface="Roboto Mono"/>
                <a:sym typeface="Roboto Mono"/>
              </a:rPr>
              <a:t>                }</a:t>
            </a:r>
            <a:endParaRPr sz="1350">
              <a:solidFill>
                <a:srgbClr val="D81B60"/>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50">
                <a:solidFill>
                  <a:srgbClr val="37474F"/>
                </a:solidFill>
                <a:highlight>
                  <a:srgbClr val="F1F3F4"/>
                </a:highlight>
                <a:latin typeface="Roboto Mono"/>
                <a:ea typeface="Roboto Mono"/>
                <a:cs typeface="Roboto Mono"/>
                <a:sym typeface="Roboto Mono"/>
              </a:rPr>
              <a:t>            }</a:t>
            </a:r>
            <a:endParaRPr sz="1350">
              <a:solidFill>
                <a:srgbClr val="37474F"/>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50">
                <a:solidFill>
                  <a:srgbClr val="37474F"/>
                </a:solidFill>
                <a:highlight>
                  <a:srgbClr val="F1F3F4"/>
                </a:highlight>
                <a:latin typeface="Roboto Mono"/>
                <a:ea typeface="Roboto Mono"/>
                <a:cs typeface="Roboto Mono"/>
                <a:sym typeface="Roboto Mono"/>
              </a:rPr>
              <a:t>        });</a:t>
            </a:r>
            <a:endParaRPr sz="1350">
              <a:solidFill>
                <a:srgbClr val="37474F"/>
              </a:solidFill>
              <a:highlight>
                <a:srgbClr val="F1F3F4"/>
              </a:highlight>
              <a:latin typeface="Roboto Mono"/>
              <a:ea typeface="Roboto Mono"/>
              <a:cs typeface="Roboto Mono"/>
              <a:sym typeface="Roboto Mono"/>
            </a:endParaRPr>
          </a:p>
        </p:txBody>
      </p:sp>
      <p:sp>
        <p:nvSpPr>
          <p:cNvPr id="391" name="Google Shape;391;p5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4"/>
          <p:cNvSpPr txBox="1">
            <a:spLocks noGrp="1"/>
          </p:cNvSpPr>
          <p:nvPr>
            <p:ph type="title"/>
          </p:nvPr>
        </p:nvSpPr>
        <p:spPr>
          <a:xfrm>
            <a:off x="303300" y="1067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SignIn</a:t>
            </a:r>
            <a:endParaRPr/>
          </a:p>
        </p:txBody>
      </p:sp>
      <p:sp>
        <p:nvSpPr>
          <p:cNvPr id="397" name="Google Shape;397;p54"/>
          <p:cNvSpPr txBox="1"/>
          <p:nvPr/>
        </p:nvSpPr>
        <p:spPr>
          <a:xfrm>
            <a:off x="76800" y="642025"/>
            <a:ext cx="8973600" cy="4374300"/>
          </a:xfrm>
          <a:prstGeom prst="rect">
            <a:avLst/>
          </a:prstGeom>
          <a:noFill/>
          <a:ln>
            <a:noFill/>
          </a:ln>
        </p:spPr>
        <p:txBody>
          <a:bodyPr spcFirstLastPara="1" wrap="square" lIns="91425" tIns="91425" rIns="91425" bIns="91425" anchor="t" anchorCtr="0">
            <a:noAutofit/>
          </a:bodyPr>
          <a:lstStyle/>
          <a:p>
            <a:pPr marL="215900" marR="228600" lvl="0" indent="0" algn="l" rtl="0">
              <a:lnSpc>
                <a:spcPct val="142857"/>
              </a:lnSpc>
              <a:spcBef>
                <a:spcPts val="0"/>
              </a:spcBef>
              <a:spcAft>
                <a:spcPts val="0"/>
              </a:spcAft>
              <a:buNone/>
            </a:pPr>
            <a:r>
              <a:rPr lang="vi" sz="1350">
                <a:solidFill>
                  <a:srgbClr val="37474F"/>
                </a:solidFill>
                <a:highlight>
                  <a:srgbClr val="F1F3F4"/>
                </a:highlight>
                <a:latin typeface="Roboto Mono"/>
                <a:ea typeface="Roboto Mono"/>
                <a:cs typeface="Roboto Mono"/>
                <a:sym typeface="Roboto Mono"/>
              </a:rPr>
              <a:t>mAuth.signInWithEmailAndPassword(email, password)</a:t>
            </a:r>
            <a:endParaRPr sz="1350">
              <a:solidFill>
                <a:srgbClr val="37474F"/>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50">
                <a:solidFill>
                  <a:srgbClr val="37474F"/>
                </a:solidFill>
                <a:highlight>
                  <a:srgbClr val="F1F3F4"/>
                </a:highlight>
                <a:latin typeface="Roboto Mono"/>
                <a:ea typeface="Roboto Mono"/>
                <a:cs typeface="Roboto Mono"/>
                <a:sym typeface="Roboto Mono"/>
              </a:rPr>
              <a:t>        .addOnCompleteListener(</a:t>
            </a:r>
            <a:r>
              <a:rPr lang="vi" sz="1350">
                <a:solidFill>
                  <a:srgbClr val="3B78E7"/>
                </a:solidFill>
                <a:highlight>
                  <a:srgbClr val="F1F3F4"/>
                </a:highlight>
                <a:latin typeface="Roboto Mono"/>
                <a:ea typeface="Roboto Mono"/>
                <a:cs typeface="Roboto Mono"/>
                <a:sym typeface="Roboto Mono"/>
              </a:rPr>
              <a:t>this</a:t>
            </a:r>
            <a:r>
              <a:rPr lang="vi" sz="1350">
                <a:solidFill>
                  <a:srgbClr val="37474F"/>
                </a:solidFill>
                <a:highlight>
                  <a:srgbClr val="F1F3F4"/>
                </a:highlight>
                <a:latin typeface="Roboto Mono"/>
                <a:ea typeface="Roboto Mono"/>
                <a:cs typeface="Roboto Mono"/>
                <a:sym typeface="Roboto Mono"/>
              </a:rPr>
              <a:t>, </a:t>
            </a:r>
            <a:r>
              <a:rPr lang="vi" sz="1350">
                <a:solidFill>
                  <a:srgbClr val="3B78E7"/>
                </a:solidFill>
                <a:highlight>
                  <a:srgbClr val="F1F3F4"/>
                </a:highlight>
                <a:latin typeface="Roboto Mono"/>
                <a:ea typeface="Roboto Mono"/>
                <a:cs typeface="Roboto Mono"/>
                <a:sym typeface="Roboto Mono"/>
              </a:rPr>
              <a:t>new</a:t>
            </a:r>
            <a:r>
              <a:rPr lang="vi" sz="1350">
                <a:solidFill>
                  <a:srgbClr val="37474F"/>
                </a:solidFill>
                <a:highlight>
                  <a:srgbClr val="F1F3F4"/>
                </a:highlight>
                <a:latin typeface="Roboto Mono"/>
                <a:ea typeface="Roboto Mono"/>
                <a:cs typeface="Roboto Mono"/>
                <a:sym typeface="Roboto Mono"/>
              </a:rPr>
              <a:t> </a:t>
            </a:r>
            <a:r>
              <a:rPr lang="vi" sz="1350">
                <a:solidFill>
                  <a:srgbClr val="9C27B0"/>
                </a:solidFill>
                <a:highlight>
                  <a:srgbClr val="F1F3F4"/>
                </a:highlight>
                <a:latin typeface="Roboto Mono"/>
                <a:ea typeface="Roboto Mono"/>
                <a:cs typeface="Roboto Mono"/>
                <a:sym typeface="Roboto Mono"/>
              </a:rPr>
              <a:t>OnCompleteListener</a:t>
            </a:r>
            <a:r>
              <a:rPr lang="vi" sz="1350">
                <a:solidFill>
                  <a:srgbClr val="37474F"/>
                </a:solidFill>
                <a:highlight>
                  <a:srgbClr val="F1F3F4"/>
                </a:highlight>
                <a:latin typeface="Roboto Mono"/>
                <a:ea typeface="Roboto Mono"/>
                <a:cs typeface="Roboto Mono"/>
                <a:sym typeface="Roboto Mono"/>
              </a:rPr>
              <a:t>&lt;</a:t>
            </a:r>
            <a:r>
              <a:rPr lang="vi" sz="1350">
                <a:solidFill>
                  <a:srgbClr val="9C27B0"/>
                </a:solidFill>
                <a:highlight>
                  <a:srgbClr val="F1F3F4"/>
                </a:highlight>
                <a:latin typeface="Roboto Mono"/>
                <a:ea typeface="Roboto Mono"/>
                <a:cs typeface="Roboto Mono"/>
                <a:sym typeface="Roboto Mono"/>
              </a:rPr>
              <a:t>AuthResult</a:t>
            </a:r>
            <a:r>
              <a:rPr lang="vi" sz="1350">
                <a:solidFill>
                  <a:srgbClr val="37474F"/>
                </a:solidFill>
                <a:highlight>
                  <a:srgbClr val="F1F3F4"/>
                </a:highlight>
                <a:latin typeface="Roboto Mono"/>
                <a:ea typeface="Roboto Mono"/>
                <a:cs typeface="Roboto Mono"/>
                <a:sym typeface="Roboto Mono"/>
              </a:rPr>
              <a:t>&gt;() {</a:t>
            </a:r>
            <a:endParaRPr sz="1350">
              <a:solidFill>
                <a:srgbClr val="37474F"/>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50">
                <a:solidFill>
                  <a:srgbClr val="37474F"/>
                </a:solidFill>
                <a:highlight>
                  <a:srgbClr val="F1F3F4"/>
                </a:highlight>
                <a:latin typeface="Roboto Mono"/>
                <a:ea typeface="Roboto Mono"/>
                <a:cs typeface="Roboto Mono"/>
                <a:sym typeface="Roboto Mono"/>
              </a:rPr>
              <a:t>            </a:t>
            </a:r>
            <a:r>
              <a:rPr lang="vi" sz="1350">
                <a:solidFill>
                  <a:srgbClr val="C53929"/>
                </a:solidFill>
                <a:highlight>
                  <a:srgbClr val="F1F3F4"/>
                </a:highlight>
                <a:latin typeface="Roboto Mono"/>
                <a:ea typeface="Roboto Mono"/>
                <a:cs typeface="Roboto Mono"/>
                <a:sym typeface="Roboto Mono"/>
              </a:rPr>
              <a:t>@Override</a:t>
            </a:r>
            <a:endParaRPr sz="1350">
              <a:solidFill>
                <a:srgbClr val="C53929"/>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50">
                <a:solidFill>
                  <a:srgbClr val="37474F"/>
                </a:solidFill>
                <a:highlight>
                  <a:srgbClr val="F1F3F4"/>
                </a:highlight>
                <a:latin typeface="Roboto Mono"/>
                <a:ea typeface="Roboto Mono"/>
                <a:cs typeface="Roboto Mono"/>
                <a:sym typeface="Roboto Mono"/>
              </a:rPr>
              <a:t>            </a:t>
            </a:r>
            <a:r>
              <a:rPr lang="vi" sz="1350">
                <a:solidFill>
                  <a:srgbClr val="3B78E7"/>
                </a:solidFill>
                <a:highlight>
                  <a:srgbClr val="F1F3F4"/>
                </a:highlight>
                <a:latin typeface="Roboto Mono"/>
                <a:ea typeface="Roboto Mono"/>
                <a:cs typeface="Roboto Mono"/>
                <a:sym typeface="Roboto Mono"/>
              </a:rPr>
              <a:t>public</a:t>
            </a:r>
            <a:r>
              <a:rPr lang="vi" sz="1350">
                <a:solidFill>
                  <a:srgbClr val="37474F"/>
                </a:solidFill>
                <a:highlight>
                  <a:srgbClr val="F1F3F4"/>
                </a:highlight>
                <a:latin typeface="Roboto Mono"/>
                <a:ea typeface="Roboto Mono"/>
                <a:cs typeface="Roboto Mono"/>
                <a:sym typeface="Roboto Mono"/>
              </a:rPr>
              <a:t> </a:t>
            </a:r>
            <a:r>
              <a:rPr lang="vi" sz="1350">
                <a:solidFill>
                  <a:srgbClr val="3B78E7"/>
                </a:solidFill>
                <a:highlight>
                  <a:srgbClr val="F1F3F4"/>
                </a:highlight>
                <a:latin typeface="Roboto Mono"/>
                <a:ea typeface="Roboto Mono"/>
                <a:cs typeface="Roboto Mono"/>
                <a:sym typeface="Roboto Mono"/>
              </a:rPr>
              <a:t>void</a:t>
            </a:r>
            <a:r>
              <a:rPr lang="vi" sz="1350">
                <a:solidFill>
                  <a:srgbClr val="37474F"/>
                </a:solidFill>
                <a:highlight>
                  <a:srgbClr val="F1F3F4"/>
                </a:highlight>
                <a:latin typeface="Roboto Mono"/>
                <a:ea typeface="Roboto Mono"/>
                <a:cs typeface="Roboto Mono"/>
                <a:sym typeface="Roboto Mono"/>
              </a:rPr>
              <a:t> onComplete(</a:t>
            </a:r>
            <a:r>
              <a:rPr lang="vi" sz="1350">
                <a:solidFill>
                  <a:srgbClr val="C53929"/>
                </a:solidFill>
                <a:highlight>
                  <a:srgbClr val="F1F3F4"/>
                </a:highlight>
                <a:latin typeface="Roboto Mono"/>
                <a:ea typeface="Roboto Mono"/>
                <a:cs typeface="Roboto Mono"/>
                <a:sym typeface="Roboto Mono"/>
              </a:rPr>
              <a:t>@NonNull</a:t>
            </a:r>
            <a:r>
              <a:rPr lang="vi" sz="1350">
                <a:solidFill>
                  <a:srgbClr val="37474F"/>
                </a:solidFill>
                <a:highlight>
                  <a:srgbClr val="F1F3F4"/>
                </a:highlight>
                <a:latin typeface="Roboto Mono"/>
                <a:ea typeface="Roboto Mono"/>
                <a:cs typeface="Roboto Mono"/>
                <a:sym typeface="Roboto Mono"/>
              </a:rPr>
              <a:t> </a:t>
            </a:r>
            <a:r>
              <a:rPr lang="vi" sz="1350">
                <a:solidFill>
                  <a:srgbClr val="9C27B0"/>
                </a:solidFill>
                <a:highlight>
                  <a:srgbClr val="F1F3F4"/>
                </a:highlight>
                <a:latin typeface="Roboto Mono"/>
                <a:ea typeface="Roboto Mono"/>
                <a:cs typeface="Roboto Mono"/>
                <a:sym typeface="Roboto Mono"/>
              </a:rPr>
              <a:t>Task</a:t>
            </a:r>
            <a:r>
              <a:rPr lang="vi" sz="1350">
                <a:solidFill>
                  <a:srgbClr val="37474F"/>
                </a:solidFill>
                <a:highlight>
                  <a:srgbClr val="F1F3F4"/>
                </a:highlight>
                <a:latin typeface="Roboto Mono"/>
                <a:ea typeface="Roboto Mono"/>
                <a:cs typeface="Roboto Mono"/>
                <a:sym typeface="Roboto Mono"/>
              </a:rPr>
              <a:t>&lt;</a:t>
            </a:r>
            <a:r>
              <a:rPr lang="vi" sz="1350">
                <a:solidFill>
                  <a:srgbClr val="9C27B0"/>
                </a:solidFill>
                <a:highlight>
                  <a:srgbClr val="F1F3F4"/>
                </a:highlight>
                <a:latin typeface="Roboto Mono"/>
                <a:ea typeface="Roboto Mono"/>
                <a:cs typeface="Roboto Mono"/>
                <a:sym typeface="Roboto Mono"/>
              </a:rPr>
              <a:t>AuthResult</a:t>
            </a:r>
            <a:r>
              <a:rPr lang="vi" sz="1350">
                <a:solidFill>
                  <a:srgbClr val="37474F"/>
                </a:solidFill>
                <a:highlight>
                  <a:srgbClr val="F1F3F4"/>
                </a:highlight>
                <a:latin typeface="Roboto Mono"/>
                <a:ea typeface="Roboto Mono"/>
                <a:cs typeface="Roboto Mono"/>
                <a:sym typeface="Roboto Mono"/>
              </a:rPr>
              <a:t>&gt; task) {</a:t>
            </a:r>
            <a:endParaRPr sz="1350">
              <a:solidFill>
                <a:srgbClr val="37474F"/>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50">
                <a:solidFill>
                  <a:srgbClr val="37474F"/>
                </a:solidFill>
                <a:highlight>
                  <a:srgbClr val="F1F3F4"/>
                </a:highlight>
                <a:latin typeface="Roboto Mono"/>
                <a:ea typeface="Roboto Mono"/>
                <a:cs typeface="Roboto Mono"/>
                <a:sym typeface="Roboto Mono"/>
              </a:rPr>
              <a:t>                </a:t>
            </a:r>
            <a:r>
              <a:rPr lang="vi" sz="1350">
                <a:solidFill>
                  <a:srgbClr val="3B78E7"/>
                </a:solidFill>
                <a:highlight>
                  <a:srgbClr val="F1F3F4"/>
                </a:highlight>
                <a:latin typeface="Roboto Mono"/>
                <a:ea typeface="Roboto Mono"/>
                <a:cs typeface="Roboto Mono"/>
                <a:sym typeface="Roboto Mono"/>
              </a:rPr>
              <a:t>if</a:t>
            </a:r>
            <a:r>
              <a:rPr lang="vi" sz="1350">
                <a:solidFill>
                  <a:srgbClr val="37474F"/>
                </a:solidFill>
                <a:highlight>
                  <a:srgbClr val="F1F3F4"/>
                </a:highlight>
                <a:latin typeface="Roboto Mono"/>
                <a:ea typeface="Roboto Mono"/>
                <a:cs typeface="Roboto Mono"/>
                <a:sym typeface="Roboto Mono"/>
              </a:rPr>
              <a:t> (task.isSuccessful()) {</a:t>
            </a:r>
            <a:endParaRPr sz="1350">
              <a:solidFill>
                <a:srgbClr val="D81B60"/>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50">
                <a:solidFill>
                  <a:srgbClr val="37474F"/>
                </a:solidFill>
                <a:highlight>
                  <a:srgbClr val="F1F3F4"/>
                </a:highlight>
                <a:latin typeface="Roboto Mono"/>
                <a:ea typeface="Roboto Mono"/>
                <a:cs typeface="Roboto Mono"/>
                <a:sym typeface="Roboto Mono"/>
              </a:rPr>
              <a:t>                    </a:t>
            </a:r>
            <a:r>
              <a:rPr lang="vi" sz="1350">
                <a:solidFill>
                  <a:srgbClr val="9C27B0"/>
                </a:solidFill>
                <a:highlight>
                  <a:srgbClr val="F1F3F4"/>
                </a:highlight>
                <a:latin typeface="Roboto Mono"/>
                <a:ea typeface="Roboto Mono"/>
                <a:cs typeface="Roboto Mono"/>
                <a:sym typeface="Roboto Mono"/>
              </a:rPr>
              <a:t>Log</a:t>
            </a:r>
            <a:r>
              <a:rPr lang="vi" sz="1350">
                <a:solidFill>
                  <a:srgbClr val="37474F"/>
                </a:solidFill>
                <a:highlight>
                  <a:srgbClr val="F1F3F4"/>
                </a:highlight>
                <a:latin typeface="Roboto Mono"/>
                <a:ea typeface="Roboto Mono"/>
                <a:cs typeface="Roboto Mono"/>
                <a:sym typeface="Roboto Mono"/>
              </a:rPr>
              <a:t>.d(TAG, </a:t>
            </a:r>
            <a:r>
              <a:rPr lang="vi" sz="1350">
                <a:solidFill>
                  <a:srgbClr val="0D904F"/>
                </a:solidFill>
                <a:highlight>
                  <a:srgbClr val="F1F3F4"/>
                </a:highlight>
                <a:latin typeface="Roboto Mono"/>
                <a:ea typeface="Roboto Mono"/>
                <a:cs typeface="Roboto Mono"/>
                <a:sym typeface="Roboto Mono"/>
              </a:rPr>
              <a:t>"signInWithEmail:success"</a:t>
            </a:r>
            <a:r>
              <a:rPr lang="vi" sz="1350">
                <a:solidFill>
                  <a:srgbClr val="37474F"/>
                </a:solidFill>
                <a:highlight>
                  <a:srgbClr val="F1F3F4"/>
                </a:highlight>
                <a:latin typeface="Roboto Mono"/>
                <a:ea typeface="Roboto Mono"/>
                <a:cs typeface="Roboto Mono"/>
                <a:sym typeface="Roboto Mono"/>
              </a:rPr>
              <a:t>);</a:t>
            </a:r>
            <a:endParaRPr sz="1350">
              <a:solidFill>
                <a:srgbClr val="37474F"/>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50">
                <a:solidFill>
                  <a:srgbClr val="37474F"/>
                </a:solidFill>
                <a:highlight>
                  <a:srgbClr val="F1F3F4"/>
                </a:highlight>
                <a:latin typeface="Roboto Mono"/>
                <a:ea typeface="Roboto Mono"/>
                <a:cs typeface="Roboto Mono"/>
                <a:sym typeface="Roboto Mono"/>
              </a:rPr>
              <a:t>                    startActivity(MainActivity.class);</a:t>
            </a:r>
            <a:endParaRPr sz="1350">
              <a:solidFill>
                <a:srgbClr val="37474F"/>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50">
                <a:solidFill>
                  <a:srgbClr val="37474F"/>
                </a:solidFill>
                <a:highlight>
                  <a:srgbClr val="F1F3F4"/>
                </a:highlight>
                <a:latin typeface="Roboto Mono"/>
                <a:ea typeface="Roboto Mono"/>
                <a:cs typeface="Roboto Mono"/>
                <a:sym typeface="Roboto Mono"/>
              </a:rPr>
              <a:t>                } </a:t>
            </a:r>
            <a:r>
              <a:rPr lang="vi" sz="1350">
                <a:solidFill>
                  <a:srgbClr val="3B78E7"/>
                </a:solidFill>
                <a:highlight>
                  <a:srgbClr val="F1F3F4"/>
                </a:highlight>
                <a:latin typeface="Roboto Mono"/>
                <a:ea typeface="Roboto Mono"/>
                <a:cs typeface="Roboto Mono"/>
                <a:sym typeface="Roboto Mono"/>
              </a:rPr>
              <a:t>else</a:t>
            </a:r>
            <a:r>
              <a:rPr lang="vi" sz="1350">
                <a:solidFill>
                  <a:srgbClr val="37474F"/>
                </a:solidFill>
                <a:highlight>
                  <a:srgbClr val="F1F3F4"/>
                </a:highlight>
                <a:latin typeface="Roboto Mono"/>
                <a:ea typeface="Roboto Mono"/>
                <a:cs typeface="Roboto Mono"/>
                <a:sym typeface="Roboto Mono"/>
              </a:rPr>
              <a:t> {</a:t>
            </a:r>
            <a:endParaRPr sz="1350">
              <a:solidFill>
                <a:srgbClr val="D81B60"/>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50">
                <a:solidFill>
                  <a:srgbClr val="37474F"/>
                </a:solidFill>
                <a:highlight>
                  <a:srgbClr val="F1F3F4"/>
                </a:highlight>
                <a:latin typeface="Roboto Mono"/>
                <a:ea typeface="Roboto Mono"/>
                <a:cs typeface="Roboto Mono"/>
                <a:sym typeface="Roboto Mono"/>
              </a:rPr>
              <a:t>                    </a:t>
            </a:r>
            <a:r>
              <a:rPr lang="vi" sz="1350">
                <a:solidFill>
                  <a:srgbClr val="9C27B0"/>
                </a:solidFill>
                <a:highlight>
                  <a:srgbClr val="F1F3F4"/>
                </a:highlight>
                <a:latin typeface="Roboto Mono"/>
                <a:ea typeface="Roboto Mono"/>
                <a:cs typeface="Roboto Mono"/>
                <a:sym typeface="Roboto Mono"/>
              </a:rPr>
              <a:t>Log</a:t>
            </a:r>
            <a:r>
              <a:rPr lang="vi" sz="1350">
                <a:solidFill>
                  <a:srgbClr val="37474F"/>
                </a:solidFill>
                <a:highlight>
                  <a:srgbClr val="F1F3F4"/>
                </a:highlight>
                <a:latin typeface="Roboto Mono"/>
                <a:ea typeface="Roboto Mono"/>
                <a:cs typeface="Roboto Mono"/>
                <a:sym typeface="Roboto Mono"/>
              </a:rPr>
              <a:t>.w(TAG, </a:t>
            </a:r>
            <a:r>
              <a:rPr lang="vi" sz="1350">
                <a:solidFill>
                  <a:srgbClr val="0D904F"/>
                </a:solidFill>
                <a:highlight>
                  <a:srgbClr val="F1F3F4"/>
                </a:highlight>
                <a:latin typeface="Roboto Mono"/>
                <a:ea typeface="Roboto Mono"/>
                <a:cs typeface="Roboto Mono"/>
                <a:sym typeface="Roboto Mono"/>
              </a:rPr>
              <a:t>"signInWithEmail:failure"</a:t>
            </a:r>
            <a:r>
              <a:rPr lang="vi" sz="1350">
                <a:solidFill>
                  <a:srgbClr val="37474F"/>
                </a:solidFill>
                <a:highlight>
                  <a:srgbClr val="F1F3F4"/>
                </a:highlight>
                <a:latin typeface="Roboto Mono"/>
                <a:ea typeface="Roboto Mono"/>
                <a:cs typeface="Roboto Mono"/>
                <a:sym typeface="Roboto Mono"/>
              </a:rPr>
              <a:t>, task.getException());</a:t>
            </a:r>
            <a:endParaRPr sz="1350">
              <a:solidFill>
                <a:srgbClr val="37474F"/>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50">
                <a:solidFill>
                  <a:srgbClr val="37474F"/>
                </a:solidFill>
                <a:highlight>
                  <a:srgbClr val="F1F3F4"/>
                </a:highlight>
                <a:latin typeface="Roboto Mono"/>
                <a:ea typeface="Roboto Mono"/>
                <a:cs typeface="Roboto Mono"/>
                <a:sym typeface="Roboto Mono"/>
              </a:rPr>
              <a:t>                    </a:t>
            </a:r>
            <a:r>
              <a:rPr lang="vi" sz="1350">
                <a:solidFill>
                  <a:srgbClr val="9C27B0"/>
                </a:solidFill>
                <a:highlight>
                  <a:srgbClr val="F1F3F4"/>
                </a:highlight>
                <a:latin typeface="Roboto Mono"/>
                <a:ea typeface="Roboto Mono"/>
                <a:cs typeface="Roboto Mono"/>
                <a:sym typeface="Roboto Mono"/>
              </a:rPr>
              <a:t>Toast</a:t>
            </a:r>
            <a:r>
              <a:rPr lang="vi" sz="1350">
                <a:solidFill>
                  <a:srgbClr val="37474F"/>
                </a:solidFill>
                <a:highlight>
                  <a:srgbClr val="F1F3F4"/>
                </a:highlight>
                <a:latin typeface="Roboto Mono"/>
                <a:ea typeface="Roboto Mono"/>
                <a:cs typeface="Roboto Mono"/>
                <a:sym typeface="Roboto Mono"/>
              </a:rPr>
              <a:t>.makeText(</a:t>
            </a:r>
            <a:r>
              <a:rPr lang="vi" sz="1350">
                <a:solidFill>
                  <a:srgbClr val="9C27B0"/>
                </a:solidFill>
                <a:highlight>
                  <a:srgbClr val="F1F3F4"/>
                </a:highlight>
                <a:latin typeface="Roboto Mono"/>
                <a:ea typeface="Roboto Mono"/>
                <a:cs typeface="Roboto Mono"/>
                <a:sym typeface="Roboto Mono"/>
              </a:rPr>
              <a:t>LoginActivity</a:t>
            </a:r>
            <a:r>
              <a:rPr lang="vi" sz="1350">
                <a:solidFill>
                  <a:srgbClr val="37474F"/>
                </a:solidFill>
                <a:highlight>
                  <a:srgbClr val="F1F3F4"/>
                </a:highlight>
                <a:latin typeface="Roboto Mono"/>
                <a:ea typeface="Roboto Mono"/>
                <a:cs typeface="Roboto Mono"/>
                <a:sym typeface="Roboto Mono"/>
              </a:rPr>
              <a:t>.</a:t>
            </a:r>
            <a:r>
              <a:rPr lang="vi" sz="1350">
                <a:solidFill>
                  <a:srgbClr val="3B78E7"/>
                </a:solidFill>
                <a:highlight>
                  <a:srgbClr val="F1F3F4"/>
                </a:highlight>
                <a:latin typeface="Roboto Mono"/>
                <a:ea typeface="Roboto Mono"/>
                <a:cs typeface="Roboto Mono"/>
                <a:sym typeface="Roboto Mono"/>
              </a:rPr>
              <a:t>this</a:t>
            </a:r>
            <a:r>
              <a:rPr lang="vi" sz="1350">
                <a:solidFill>
                  <a:srgbClr val="37474F"/>
                </a:solidFill>
                <a:highlight>
                  <a:srgbClr val="F1F3F4"/>
                </a:highlight>
                <a:latin typeface="Roboto Mono"/>
                <a:ea typeface="Roboto Mono"/>
                <a:cs typeface="Roboto Mono"/>
                <a:sym typeface="Roboto Mono"/>
              </a:rPr>
              <a:t>, </a:t>
            </a:r>
            <a:r>
              <a:rPr lang="vi" sz="1350">
                <a:solidFill>
                  <a:srgbClr val="0D904F"/>
                </a:solidFill>
                <a:highlight>
                  <a:srgbClr val="F1F3F4"/>
                </a:highlight>
                <a:latin typeface="Roboto Mono"/>
                <a:ea typeface="Roboto Mono"/>
                <a:cs typeface="Roboto Mono"/>
                <a:sym typeface="Roboto Mono"/>
              </a:rPr>
              <a:t>"Authentication failed."</a:t>
            </a:r>
            <a:r>
              <a:rPr lang="vi" sz="1350">
                <a:solidFill>
                  <a:srgbClr val="37474F"/>
                </a:solidFill>
                <a:highlight>
                  <a:srgbClr val="F1F3F4"/>
                </a:highlight>
                <a:latin typeface="Roboto Mono"/>
                <a:ea typeface="Roboto Mono"/>
                <a:cs typeface="Roboto Mono"/>
                <a:sym typeface="Roboto Mono"/>
              </a:rPr>
              <a:t>,</a:t>
            </a:r>
            <a:endParaRPr sz="1350">
              <a:solidFill>
                <a:srgbClr val="37474F"/>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50">
                <a:solidFill>
                  <a:srgbClr val="37474F"/>
                </a:solidFill>
                <a:highlight>
                  <a:srgbClr val="F1F3F4"/>
                </a:highlight>
                <a:latin typeface="Roboto Mono"/>
                <a:ea typeface="Roboto Mono"/>
                <a:cs typeface="Roboto Mono"/>
                <a:sym typeface="Roboto Mono"/>
              </a:rPr>
              <a:t>                            </a:t>
            </a:r>
            <a:r>
              <a:rPr lang="vi" sz="1350">
                <a:solidFill>
                  <a:srgbClr val="9C27B0"/>
                </a:solidFill>
                <a:highlight>
                  <a:srgbClr val="F1F3F4"/>
                </a:highlight>
                <a:latin typeface="Roboto Mono"/>
                <a:ea typeface="Roboto Mono"/>
                <a:cs typeface="Roboto Mono"/>
                <a:sym typeface="Roboto Mono"/>
              </a:rPr>
              <a:t>Toast</a:t>
            </a:r>
            <a:r>
              <a:rPr lang="vi" sz="1350">
                <a:solidFill>
                  <a:srgbClr val="37474F"/>
                </a:solidFill>
                <a:highlight>
                  <a:srgbClr val="F1F3F4"/>
                </a:highlight>
                <a:latin typeface="Roboto Mono"/>
                <a:ea typeface="Roboto Mono"/>
                <a:cs typeface="Roboto Mono"/>
                <a:sym typeface="Roboto Mono"/>
              </a:rPr>
              <a:t>.LENGTH_SHORT).show();</a:t>
            </a:r>
            <a:endParaRPr sz="1350">
              <a:solidFill>
                <a:srgbClr val="D81B60"/>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50">
                <a:solidFill>
                  <a:srgbClr val="37474F"/>
                </a:solidFill>
                <a:highlight>
                  <a:srgbClr val="F1F3F4"/>
                </a:highlight>
                <a:latin typeface="Roboto Mono"/>
                <a:ea typeface="Roboto Mono"/>
                <a:cs typeface="Roboto Mono"/>
                <a:sym typeface="Roboto Mono"/>
              </a:rPr>
              <a:t>                }</a:t>
            </a:r>
            <a:endParaRPr sz="1350">
              <a:solidFill>
                <a:srgbClr val="D81B60"/>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50">
                <a:solidFill>
                  <a:srgbClr val="37474F"/>
                </a:solidFill>
                <a:highlight>
                  <a:srgbClr val="F1F3F4"/>
                </a:highlight>
                <a:latin typeface="Roboto Mono"/>
                <a:ea typeface="Roboto Mono"/>
                <a:cs typeface="Roboto Mono"/>
                <a:sym typeface="Roboto Mono"/>
              </a:rPr>
              <a:t>            }</a:t>
            </a:r>
            <a:endParaRPr sz="1350">
              <a:solidFill>
                <a:srgbClr val="37474F"/>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50">
                <a:solidFill>
                  <a:srgbClr val="37474F"/>
                </a:solidFill>
                <a:highlight>
                  <a:srgbClr val="F1F3F4"/>
                </a:highlight>
                <a:latin typeface="Roboto Mono"/>
                <a:ea typeface="Roboto Mono"/>
                <a:cs typeface="Roboto Mono"/>
                <a:sym typeface="Roboto Mono"/>
              </a:rPr>
              <a:t>        });</a:t>
            </a:r>
            <a:endParaRPr sz="1350">
              <a:solidFill>
                <a:srgbClr val="37474F"/>
              </a:solidFill>
              <a:highlight>
                <a:srgbClr val="F1F3F4"/>
              </a:highlight>
              <a:latin typeface="Roboto Mono"/>
              <a:ea typeface="Roboto Mono"/>
              <a:cs typeface="Roboto Mono"/>
              <a:sym typeface="Roboto Mono"/>
            </a:endParaRPr>
          </a:p>
        </p:txBody>
      </p:sp>
      <p:sp>
        <p:nvSpPr>
          <p:cNvPr id="398" name="Google Shape;398;p5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5"/>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Signout</a:t>
            </a:r>
            <a:endParaRPr/>
          </a:p>
        </p:txBody>
      </p:sp>
      <p:sp>
        <p:nvSpPr>
          <p:cNvPr id="404" name="Google Shape;404;p55"/>
          <p:cNvSpPr txBox="1"/>
          <p:nvPr/>
        </p:nvSpPr>
        <p:spPr>
          <a:xfrm>
            <a:off x="160050" y="1458150"/>
            <a:ext cx="8823900" cy="1113600"/>
          </a:xfrm>
          <a:prstGeom prst="rect">
            <a:avLst/>
          </a:prstGeom>
          <a:noFill/>
          <a:ln>
            <a:noFill/>
          </a:ln>
        </p:spPr>
        <p:txBody>
          <a:bodyPr spcFirstLastPara="1" wrap="square" lIns="91425" tIns="91425" rIns="91425" bIns="91425" anchor="t" anchorCtr="0">
            <a:noAutofit/>
          </a:bodyPr>
          <a:lstStyle/>
          <a:p>
            <a:pPr marL="215900" marR="228600" lvl="0" indent="0" algn="l" rtl="0">
              <a:lnSpc>
                <a:spcPct val="142857"/>
              </a:lnSpc>
              <a:spcBef>
                <a:spcPts val="0"/>
              </a:spcBef>
              <a:spcAft>
                <a:spcPts val="0"/>
              </a:spcAft>
              <a:buNone/>
            </a:pPr>
            <a:r>
              <a:rPr lang="vi" sz="1650">
                <a:solidFill>
                  <a:srgbClr val="9C27B0"/>
                </a:solidFill>
                <a:highlight>
                  <a:srgbClr val="F1F3F4"/>
                </a:highlight>
                <a:latin typeface="Roboto Mono"/>
                <a:ea typeface="Roboto Mono"/>
                <a:cs typeface="Roboto Mono"/>
                <a:sym typeface="Roboto Mono"/>
              </a:rPr>
              <a:t>FirebaseAuth</a:t>
            </a:r>
            <a:r>
              <a:rPr lang="vi" sz="1650">
                <a:solidFill>
                  <a:srgbClr val="37474F"/>
                </a:solidFill>
                <a:highlight>
                  <a:srgbClr val="F1F3F4"/>
                </a:highlight>
                <a:latin typeface="Roboto Mono"/>
                <a:ea typeface="Roboto Mono"/>
                <a:cs typeface="Roboto Mono"/>
                <a:sym typeface="Roboto Mono"/>
              </a:rPr>
              <a:t>.getInstance().signOut();</a:t>
            </a:r>
            <a:endParaRPr sz="1650">
              <a:solidFill>
                <a:srgbClr val="37474F"/>
              </a:solidFill>
              <a:highlight>
                <a:srgbClr val="F1F3F4"/>
              </a:highlight>
              <a:latin typeface="Roboto Mono"/>
              <a:ea typeface="Roboto Mono"/>
              <a:cs typeface="Roboto Mono"/>
              <a:sym typeface="Roboto Mono"/>
            </a:endParaRPr>
          </a:p>
        </p:txBody>
      </p:sp>
      <p:sp>
        <p:nvSpPr>
          <p:cNvPr id="405" name="Google Shape;405;p5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Access User Account Information</a:t>
            </a:r>
            <a:endParaRPr/>
          </a:p>
        </p:txBody>
      </p:sp>
      <p:sp>
        <p:nvSpPr>
          <p:cNvPr id="411" name="Google Shape;411;p56"/>
          <p:cNvSpPr txBox="1"/>
          <p:nvPr/>
        </p:nvSpPr>
        <p:spPr>
          <a:xfrm>
            <a:off x="64100" y="1233800"/>
            <a:ext cx="8589000" cy="3000000"/>
          </a:xfrm>
          <a:prstGeom prst="rect">
            <a:avLst/>
          </a:prstGeom>
          <a:noFill/>
          <a:ln>
            <a:noFill/>
          </a:ln>
        </p:spPr>
        <p:txBody>
          <a:bodyPr spcFirstLastPara="1" wrap="square" lIns="91425" tIns="91425" rIns="91425" bIns="91425" anchor="t" anchorCtr="0">
            <a:noAutofit/>
          </a:bodyPr>
          <a:lstStyle/>
          <a:p>
            <a:pPr marL="215900" marR="228600" lvl="0" indent="0" algn="l" rtl="0">
              <a:lnSpc>
                <a:spcPct val="142857"/>
              </a:lnSpc>
              <a:spcBef>
                <a:spcPts val="0"/>
              </a:spcBef>
              <a:spcAft>
                <a:spcPts val="0"/>
              </a:spcAft>
              <a:buNone/>
            </a:pPr>
            <a:r>
              <a:rPr lang="vi" sz="1300">
                <a:solidFill>
                  <a:srgbClr val="9C27B0"/>
                </a:solidFill>
                <a:highlight>
                  <a:srgbClr val="F1F3F4"/>
                </a:highlight>
                <a:latin typeface="Roboto Mono"/>
                <a:ea typeface="Roboto Mono"/>
                <a:cs typeface="Roboto Mono"/>
                <a:sym typeface="Roboto Mono"/>
              </a:rPr>
              <a:t>FirebaseUser</a:t>
            </a:r>
            <a:r>
              <a:rPr lang="vi" sz="1300">
                <a:solidFill>
                  <a:srgbClr val="37474F"/>
                </a:solidFill>
                <a:highlight>
                  <a:srgbClr val="F1F3F4"/>
                </a:highlight>
                <a:latin typeface="Roboto Mono"/>
                <a:ea typeface="Roboto Mono"/>
                <a:cs typeface="Roboto Mono"/>
                <a:sym typeface="Roboto Mono"/>
              </a:rPr>
              <a:t> user = </a:t>
            </a:r>
            <a:r>
              <a:rPr lang="vi" sz="1300">
                <a:solidFill>
                  <a:srgbClr val="9C27B0"/>
                </a:solidFill>
                <a:highlight>
                  <a:srgbClr val="F1F3F4"/>
                </a:highlight>
                <a:latin typeface="Roboto Mono"/>
                <a:ea typeface="Roboto Mono"/>
                <a:cs typeface="Roboto Mono"/>
                <a:sym typeface="Roboto Mono"/>
              </a:rPr>
              <a:t>FirebaseAuth</a:t>
            </a:r>
            <a:r>
              <a:rPr lang="vi" sz="1300">
                <a:solidFill>
                  <a:srgbClr val="37474F"/>
                </a:solidFill>
                <a:highlight>
                  <a:srgbClr val="F1F3F4"/>
                </a:highlight>
                <a:latin typeface="Roboto Mono"/>
                <a:ea typeface="Roboto Mono"/>
                <a:cs typeface="Roboto Mono"/>
                <a:sym typeface="Roboto Mono"/>
              </a:rPr>
              <a:t>.getInstance().getCurrentUser();</a:t>
            </a:r>
            <a:endParaRPr sz="1300">
              <a:solidFill>
                <a:srgbClr val="37474F"/>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00">
                <a:solidFill>
                  <a:srgbClr val="3B78E7"/>
                </a:solidFill>
                <a:highlight>
                  <a:srgbClr val="F1F3F4"/>
                </a:highlight>
                <a:latin typeface="Roboto Mono"/>
                <a:ea typeface="Roboto Mono"/>
                <a:cs typeface="Roboto Mono"/>
                <a:sym typeface="Roboto Mono"/>
              </a:rPr>
              <a:t>if</a:t>
            </a:r>
            <a:r>
              <a:rPr lang="vi" sz="1300">
                <a:solidFill>
                  <a:srgbClr val="37474F"/>
                </a:solidFill>
                <a:highlight>
                  <a:srgbClr val="F1F3F4"/>
                </a:highlight>
                <a:latin typeface="Roboto Mono"/>
                <a:ea typeface="Roboto Mono"/>
                <a:cs typeface="Roboto Mono"/>
                <a:sym typeface="Roboto Mono"/>
              </a:rPr>
              <a:t> (user != </a:t>
            </a:r>
            <a:r>
              <a:rPr lang="vi" sz="1300">
                <a:solidFill>
                  <a:srgbClr val="3B78E7"/>
                </a:solidFill>
                <a:highlight>
                  <a:srgbClr val="F1F3F4"/>
                </a:highlight>
                <a:latin typeface="Roboto Mono"/>
                <a:ea typeface="Roboto Mono"/>
                <a:cs typeface="Roboto Mono"/>
                <a:sym typeface="Roboto Mono"/>
              </a:rPr>
              <a:t>null</a:t>
            </a:r>
            <a:r>
              <a:rPr lang="vi" sz="1300">
                <a:solidFill>
                  <a:srgbClr val="37474F"/>
                </a:solidFill>
                <a:highlight>
                  <a:srgbClr val="F1F3F4"/>
                </a:highlight>
                <a:latin typeface="Roboto Mono"/>
                <a:ea typeface="Roboto Mono"/>
                <a:cs typeface="Roboto Mono"/>
                <a:sym typeface="Roboto Mono"/>
              </a:rPr>
              <a:t>) {</a:t>
            </a:r>
            <a:endParaRPr sz="1300">
              <a:solidFill>
                <a:srgbClr val="37474F"/>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00">
                <a:solidFill>
                  <a:srgbClr val="37474F"/>
                </a:solidFill>
                <a:highlight>
                  <a:srgbClr val="F1F3F4"/>
                </a:highlight>
                <a:latin typeface="Roboto Mono"/>
                <a:ea typeface="Roboto Mono"/>
                <a:cs typeface="Roboto Mono"/>
                <a:sym typeface="Roboto Mono"/>
              </a:rPr>
              <a:t>    </a:t>
            </a:r>
            <a:r>
              <a:rPr lang="vi" sz="1300">
                <a:solidFill>
                  <a:srgbClr val="D81B60"/>
                </a:solidFill>
                <a:highlight>
                  <a:srgbClr val="F1F3F4"/>
                </a:highlight>
                <a:latin typeface="Roboto Mono"/>
                <a:ea typeface="Roboto Mono"/>
                <a:cs typeface="Roboto Mono"/>
                <a:sym typeface="Roboto Mono"/>
              </a:rPr>
              <a:t>// User is signed in</a:t>
            </a:r>
            <a:endParaRPr sz="1300">
              <a:solidFill>
                <a:srgbClr val="D81B60"/>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00">
                <a:solidFill>
                  <a:srgbClr val="37474F"/>
                </a:solidFill>
                <a:highlight>
                  <a:srgbClr val="F1F3F4"/>
                </a:highlight>
                <a:latin typeface="Roboto Mono"/>
                <a:ea typeface="Roboto Mono"/>
                <a:cs typeface="Roboto Mono"/>
                <a:sym typeface="Roboto Mono"/>
              </a:rPr>
              <a:t>} </a:t>
            </a:r>
            <a:r>
              <a:rPr lang="vi" sz="1300">
                <a:solidFill>
                  <a:srgbClr val="3B78E7"/>
                </a:solidFill>
                <a:highlight>
                  <a:srgbClr val="F1F3F4"/>
                </a:highlight>
                <a:latin typeface="Roboto Mono"/>
                <a:ea typeface="Roboto Mono"/>
                <a:cs typeface="Roboto Mono"/>
                <a:sym typeface="Roboto Mono"/>
              </a:rPr>
              <a:t>else</a:t>
            </a:r>
            <a:r>
              <a:rPr lang="vi" sz="1300">
                <a:solidFill>
                  <a:srgbClr val="37474F"/>
                </a:solidFill>
                <a:highlight>
                  <a:srgbClr val="F1F3F4"/>
                </a:highlight>
                <a:latin typeface="Roboto Mono"/>
                <a:ea typeface="Roboto Mono"/>
                <a:cs typeface="Roboto Mono"/>
                <a:sym typeface="Roboto Mono"/>
              </a:rPr>
              <a:t> {</a:t>
            </a:r>
            <a:endParaRPr sz="1300">
              <a:solidFill>
                <a:srgbClr val="37474F"/>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00">
                <a:solidFill>
                  <a:srgbClr val="37474F"/>
                </a:solidFill>
                <a:highlight>
                  <a:srgbClr val="F1F3F4"/>
                </a:highlight>
                <a:latin typeface="Roboto Mono"/>
                <a:ea typeface="Roboto Mono"/>
                <a:cs typeface="Roboto Mono"/>
                <a:sym typeface="Roboto Mono"/>
              </a:rPr>
              <a:t>    </a:t>
            </a:r>
            <a:r>
              <a:rPr lang="vi" sz="1300">
                <a:solidFill>
                  <a:srgbClr val="D81B60"/>
                </a:solidFill>
                <a:highlight>
                  <a:srgbClr val="F1F3F4"/>
                </a:highlight>
                <a:latin typeface="Roboto Mono"/>
                <a:ea typeface="Roboto Mono"/>
                <a:cs typeface="Roboto Mono"/>
                <a:sym typeface="Roboto Mono"/>
              </a:rPr>
              <a:t>// No user is signed in</a:t>
            </a:r>
            <a:endParaRPr sz="1300">
              <a:solidFill>
                <a:srgbClr val="D81B60"/>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00">
                <a:solidFill>
                  <a:srgbClr val="37474F"/>
                </a:solidFill>
                <a:highlight>
                  <a:srgbClr val="F1F3F4"/>
                </a:highlight>
                <a:latin typeface="Roboto Mono"/>
                <a:ea typeface="Roboto Mono"/>
                <a:cs typeface="Roboto Mono"/>
                <a:sym typeface="Roboto Mono"/>
              </a:rPr>
              <a:t>}</a:t>
            </a:r>
            <a:endParaRPr sz="1300">
              <a:solidFill>
                <a:srgbClr val="37474F"/>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r>
              <a:rPr lang="vi" sz="1300">
                <a:solidFill>
                  <a:srgbClr val="9C27B0"/>
                </a:solidFill>
                <a:highlight>
                  <a:srgbClr val="F1F3F4"/>
                </a:highlight>
                <a:latin typeface="Roboto Mono"/>
                <a:ea typeface="Roboto Mono"/>
                <a:cs typeface="Roboto Mono"/>
                <a:sym typeface="Roboto Mono"/>
              </a:rPr>
              <a:t>String</a:t>
            </a:r>
            <a:r>
              <a:rPr lang="vi" sz="1300">
                <a:solidFill>
                  <a:srgbClr val="37474F"/>
                </a:solidFill>
                <a:highlight>
                  <a:srgbClr val="F1F3F4"/>
                </a:highlight>
                <a:latin typeface="Roboto Mono"/>
                <a:ea typeface="Roboto Mono"/>
                <a:cs typeface="Roboto Mono"/>
                <a:sym typeface="Roboto Mono"/>
              </a:rPr>
              <a:t> email = user.getEmail();</a:t>
            </a:r>
            <a:endParaRPr sz="1300">
              <a:solidFill>
                <a:srgbClr val="37474F"/>
              </a:solidFill>
              <a:highlight>
                <a:srgbClr val="F1F3F4"/>
              </a:highlight>
              <a:latin typeface="Roboto Mono"/>
              <a:ea typeface="Roboto Mono"/>
              <a:cs typeface="Roboto Mono"/>
              <a:sym typeface="Roboto Mono"/>
            </a:endParaRPr>
          </a:p>
          <a:p>
            <a:pPr marL="215900" marR="228600" lvl="0" indent="0" algn="l" rtl="0">
              <a:lnSpc>
                <a:spcPct val="142857"/>
              </a:lnSpc>
              <a:spcBef>
                <a:spcPts val="0"/>
              </a:spcBef>
              <a:spcAft>
                <a:spcPts val="0"/>
              </a:spcAft>
              <a:buNone/>
            </a:pPr>
            <a:endParaRPr>
              <a:solidFill>
                <a:srgbClr val="37474F"/>
              </a:solidFill>
              <a:highlight>
                <a:srgbClr val="F1F3F4"/>
              </a:highlight>
              <a:latin typeface="Roboto Mono"/>
              <a:ea typeface="Roboto Mono"/>
              <a:cs typeface="Roboto Mono"/>
              <a:sym typeface="Roboto Mono"/>
            </a:endParaRPr>
          </a:p>
        </p:txBody>
      </p:sp>
      <p:sp>
        <p:nvSpPr>
          <p:cNvPr id="412" name="Google Shape;412;p5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7"/>
          <p:cNvSpPr txBox="1">
            <a:spLocks noGrp="1"/>
          </p:cNvSpPr>
          <p:nvPr>
            <p:ph type="ctrTitle"/>
          </p:nvPr>
        </p:nvSpPr>
        <p:spPr>
          <a:xfrm>
            <a:off x="1202150" y="401625"/>
            <a:ext cx="75012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Thanks for watching!</a:t>
            </a:r>
            <a:endParaRPr/>
          </a:p>
        </p:txBody>
      </p:sp>
      <p:sp>
        <p:nvSpPr>
          <p:cNvPr id="418" name="Google Shape;418;p57"/>
          <p:cNvSpPr txBox="1">
            <a:spLocks noGrp="1"/>
          </p:cNvSpPr>
          <p:nvPr>
            <p:ph type="subTitle" idx="1"/>
          </p:nvPr>
        </p:nvSpPr>
        <p:spPr>
          <a:xfrm>
            <a:off x="1057925" y="1306825"/>
            <a:ext cx="7664100" cy="336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
              <a:t>References:</a:t>
            </a:r>
            <a:endParaRPr/>
          </a:p>
          <a:p>
            <a:pPr marL="457200" lvl="0" indent="-342900" algn="l" rtl="0">
              <a:spcBef>
                <a:spcPts val="0"/>
              </a:spcBef>
              <a:spcAft>
                <a:spcPts val="0"/>
              </a:spcAft>
              <a:buSzPts val="1800"/>
              <a:buChar char="➢"/>
            </a:pPr>
            <a:r>
              <a:rPr lang="vi" u="sng">
                <a:hlinkClick r:id="rId3"/>
              </a:rPr>
              <a:t>https://medium.com/firebase-developers/what-is-firebase-the-complete-story-abridged-bcc730c5f2c0</a:t>
            </a:r>
            <a:r>
              <a:rPr lang="vi"/>
              <a:t> </a:t>
            </a:r>
            <a:endParaRPr/>
          </a:p>
          <a:p>
            <a:pPr marL="457200" lvl="0" indent="-342900" algn="l" rtl="0">
              <a:spcBef>
                <a:spcPts val="0"/>
              </a:spcBef>
              <a:spcAft>
                <a:spcPts val="0"/>
              </a:spcAft>
              <a:buSzPts val="1800"/>
              <a:buChar char="➢"/>
            </a:pPr>
            <a:r>
              <a:rPr lang="vi" u="sng">
                <a:hlinkClick r:id="rId4"/>
              </a:rPr>
              <a:t>https://wiki.matbao.net/firebase-la-gi-giai-phap-lap-trinh-khong-can-backend-tu-google/</a:t>
            </a:r>
            <a:r>
              <a:rPr lang="vi"/>
              <a:t> </a:t>
            </a:r>
            <a:endParaRPr/>
          </a:p>
          <a:p>
            <a:pPr marL="457200" lvl="0" indent="-342900" algn="l" rtl="0">
              <a:spcBef>
                <a:spcPts val="0"/>
              </a:spcBef>
              <a:spcAft>
                <a:spcPts val="0"/>
              </a:spcAft>
              <a:buSzPts val="1800"/>
              <a:buChar char="➢"/>
            </a:pPr>
            <a:r>
              <a:rPr lang="vi" u="sng">
                <a:hlinkClick r:id="rId5"/>
              </a:rPr>
              <a:t>https://firebase.google.com/</a:t>
            </a:r>
            <a:r>
              <a:rPr lang="vi"/>
              <a:t> </a:t>
            </a:r>
            <a:endParaRPr/>
          </a:p>
          <a:p>
            <a:pPr marL="457200" lvl="0" indent="-342900" algn="l" rtl="0">
              <a:spcBef>
                <a:spcPts val="0"/>
              </a:spcBef>
              <a:spcAft>
                <a:spcPts val="0"/>
              </a:spcAft>
              <a:buSzPts val="1800"/>
              <a:buChar char="➢"/>
            </a:pPr>
            <a:r>
              <a:rPr lang="vi" u="sng">
                <a:hlinkClick r:id="rId6"/>
              </a:rPr>
              <a:t>https://cloud.google.com/storage/docs/key-terms#buckets</a:t>
            </a:r>
            <a:endParaRPr/>
          </a:p>
          <a:p>
            <a:pPr marL="457200" lvl="0" indent="-342900" algn="l" rtl="0">
              <a:spcBef>
                <a:spcPts val="0"/>
              </a:spcBef>
              <a:spcAft>
                <a:spcPts val="0"/>
              </a:spcAft>
              <a:buSzPts val="1800"/>
              <a:buChar char="➢"/>
            </a:pPr>
            <a:r>
              <a:rPr lang="vi" u="sng">
                <a:hlinkClick r:id="rId7"/>
              </a:rPr>
              <a:t>https://medium.com/mobiletech/firebase-authentication-sample-371b5940ba93</a:t>
            </a:r>
            <a:r>
              <a:rPr lang="vi"/>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319500" y="272275"/>
            <a:ext cx="8310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 sz="3200"/>
              <a:t>Developing App Traditional vs Firebase</a:t>
            </a:r>
            <a:endParaRPr sz="3200"/>
          </a:p>
        </p:txBody>
      </p:sp>
      <p:sp>
        <p:nvSpPr>
          <p:cNvPr id="101" name="Google Shape;101;p17"/>
          <p:cNvSpPr txBox="1">
            <a:spLocks noGrp="1"/>
          </p:cNvSpPr>
          <p:nvPr>
            <p:ph type="body" idx="1"/>
          </p:nvPr>
        </p:nvSpPr>
        <p:spPr>
          <a:xfrm>
            <a:off x="173025" y="1295675"/>
            <a:ext cx="3590100" cy="33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2000" b="1"/>
              <a:t>Backend </a:t>
            </a:r>
            <a:r>
              <a:rPr lang="vi" sz="2000"/>
              <a:t>components that are fully maintained and operated </a:t>
            </a:r>
            <a:r>
              <a:rPr lang="vi" sz="2000" b="1"/>
              <a:t>by Google</a:t>
            </a:r>
            <a:r>
              <a:rPr lang="vi" sz="2000"/>
              <a:t>. </a:t>
            </a:r>
            <a:endParaRPr sz="2000"/>
          </a:p>
          <a:p>
            <a:pPr marL="0" lvl="0" indent="0" algn="l" rtl="0">
              <a:spcBef>
                <a:spcPts val="1600"/>
              </a:spcBef>
              <a:spcAft>
                <a:spcPts val="1600"/>
              </a:spcAft>
              <a:buNone/>
            </a:pPr>
            <a:r>
              <a:rPr lang="vi" sz="2000" b="1"/>
              <a:t>Client SDKs </a:t>
            </a:r>
            <a:r>
              <a:rPr lang="vi" sz="2000"/>
              <a:t>provided by Firebase </a:t>
            </a:r>
            <a:r>
              <a:rPr lang="vi" sz="2000" b="1"/>
              <a:t>interact </a:t>
            </a:r>
            <a:r>
              <a:rPr lang="vi" sz="2000"/>
              <a:t>with these </a:t>
            </a:r>
            <a:r>
              <a:rPr lang="vi" sz="2000" b="1"/>
              <a:t>backend </a:t>
            </a:r>
            <a:r>
              <a:rPr lang="vi" sz="2000"/>
              <a:t>services </a:t>
            </a:r>
            <a:r>
              <a:rPr lang="vi" sz="2000" b="1"/>
              <a:t>directly</a:t>
            </a:r>
            <a:endParaRPr sz="2000" b="1"/>
          </a:p>
        </p:txBody>
      </p:sp>
      <p:pic>
        <p:nvPicPr>
          <p:cNvPr id="102" name="Google Shape;102;p17"/>
          <p:cNvPicPr preferRelativeResize="0"/>
          <p:nvPr/>
        </p:nvPicPr>
        <p:blipFill>
          <a:blip r:embed="rId3">
            <a:alphaModFix/>
          </a:blip>
          <a:stretch>
            <a:fillRect/>
          </a:stretch>
        </p:blipFill>
        <p:spPr>
          <a:xfrm>
            <a:off x="3995425" y="1382375"/>
            <a:ext cx="5105074" cy="3197025"/>
          </a:xfrm>
          <a:prstGeom prst="rect">
            <a:avLst/>
          </a:prstGeom>
          <a:noFill/>
          <a:ln>
            <a:noFill/>
          </a:ln>
        </p:spPr>
      </p:pic>
      <p:sp>
        <p:nvSpPr>
          <p:cNvPr id="103" name="Google Shape;103;p1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5674375" y="1965750"/>
            <a:ext cx="3322800" cy="121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Firebase Suits</a:t>
            </a:r>
            <a:endParaRPr/>
          </a:p>
          <a:p>
            <a:pPr marL="0" lvl="0" indent="0" algn="l" rtl="0">
              <a:spcBef>
                <a:spcPts val="0"/>
              </a:spcBef>
              <a:spcAft>
                <a:spcPts val="0"/>
              </a:spcAft>
              <a:buNone/>
            </a:pPr>
            <a:r>
              <a:rPr lang="vi"/>
              <a:t>Products</a:t>
            </a:r>
            <a:endParaRPr/>
          </a:p>
        </p:txBody>
      </p:sp>
      <p:pic>
        <p:nvPicPr>
          <p:cNvPr id="109" name="Google Shape;109;p18"/>
          <p:cNvPicPr preferRelativeResize="0"/>
          <p:nvPr/>
        </p:nvPicPr>
        <p:blipFill>
          <a:blip r:embed="rId3">
            <a:alphaModFix/>
          </a:blip>
          <a:stretch>
            <a:fillRect/>
          </a:stretch>
        </p:blipFill>
        <p:spPr>
          <a:xfrm>
            <a:off x="76200" y="22775"/>
            <a:ext cx="5398738" cy="5120725"/>
          </a:xfrm>
          <a:prstGeom prst="rect">
            <a:avLst/>
          </a:prstGeom>
          <a:noFill/>
          <a:ln>
            <a:noFill/>
          </a:ln>
        </p:spPr>
      </p:pic>
      <p:sp>
        <p:nvSpPr>
          <p:cNvPr id="110" name="Google Shape;110;p1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What sort of apps is Firebase good for?</a:t>
            </a:r>
            <a:endParaRPr/>
          </a:p>
        </p:txBody>
      </p:sp>
      <p:sp>
        <p:nvSpPr>
          <p:cNvPr id="116" name="Google Shape;116;p19"/>
          <p:cNvSpPr txBox="1">
            <a:spLocks noGrp="1"/>
          </p:cNvSpPr>
          <p:nvPr>
            <p:ph type="body" idx="4294967295"/>
          </p:nvPr>
        </p:nvSpPr>
        <p:spPr>
          <a:xfrm>
            <a:off x="0" y="1824375"/>
            <a:ext cx="4684200" cy="2337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vi"/>
              <a:t>iOS and Android: primary targets.</a:t>
            </a:r>
            <a:endParaRPr/>
          </a:p>
          <a:p>
            <a:pPr marL="457200" lvl="0" indent="-342900" algn="l" rtl="0">
              <a:spcBef>
                <a:spcPts val="0"/>
              </a:spcBef>
              <a:spcAft>
                <a:spcPts val="0"/>
              </a:spcAft>
              <a:buSzPts val="1800"/>
              <a:buChar char="✓"/>
            </a:pPr>
            <a:r>
              <a:rPr lang="vi"/>
              <a:t>Increasing support for web, Flutter, Unity, and C++.</a:t>
            </a:r>
            <a:endParaRPr/>
          </a:p>
          <a:p>
            <a:pPr marL="457200" lvl="0" indent="-342900" algn="l" rtl="0">
              <a:spcBef>
                <a:spcPts val="0"/>
              </a:spcBef>
              <a:spcAft>
                <a:spcPts val="0"/>
              </a:spcAft>
              <a:buSzPts val="1800"/>
              <a:buChar char="✓"/>
            </a:pPr>
            <a:r>
              <a:rPr lang="vi"/>
              <a:t>FirebaseUI libraries (Android, iOS, web):provides helpful utilities to make development easier. </a:t>
            </a:r>
            <a:endParaRPr/>
          </a:p>
        </p:txBody>
      </p:sp>
      <p:pic>
        <p:nvPicPr>
          <p:cNvPr id="117" name="Google Shape;117;p19"/>
          <p:cNvPicPr preferRelativeResize="0"/>
          <p:nvPr/>
        </p:nvPicPr>
        <p:blipFill>
          <a:blip r:embed="rId3">
            <a:alphaModFix/>
          </a:blip>
          <a:stretch>
            <a:fillRect/>
          </a:stretch>
        </p:blipFill>
        <p:spPr>
          <a:xfrm>
            <a:off x="4684200" y="1748175"/>
            <a:ext cx="4155001" cy="2338002"/>
          </a:xfrm>
          <a:prstGeom prst="rect">
            <a:avLst/>
          </a:prstGeom>
          <a:noFill/>
          <a:ln>
            <a:noFill/>
          </a:ln>
        </p:spPr>
      </p:pic>
      <p:sp>
        <p:nvSpPr>
          <p:cNvPr id="118" name="Google Shape;118;p1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a:latin typeface="Arial"/>
                <a:ea typeface="Arial"/>
                <a:cs typeface="Arial"/>
                <a:sym typeface="Arial"/>
              </a:rPr>
              <a:t>Build your app</a:t>
            </a:r>
            <a:endParaRPr>
              <a:latin typeface="Arial"/>
              <a:ea typeface="Arial"/>
              <a:cs typeface="Arial"/>
              <a:sym typeface="Arial"/>
            </a:endParaRPr>
          </a:p>
          <a:p>
            <a:pPr marL="0" lvl="0" indent="0" algn="ctr" rtl="0">
              <a:spcBef>
                <a:spcPts val="0"/>
              </a:spcBef>
              <a:spcAft>
                <a:spcPts val="0"/>
              </a:spcAft>
              <a:buNone/>
            </a:pPr>
            <a:r>
              <a:rPr lang="vi">
                <a:latin typeface="Arial"/>
                <a:ea typeface="Arial"/>
                <a:cs typeface="Arial"/>
                <a:sym typeface="Arial"/>
              </a:rPr>
              <a:t>Creating the “GUT”</a:t>
            </a:r>
            <a:endParaRPr>
              <a:latin typeface="Arial"/>
              <a:ea typeface="Arial"/>
              <a:cs typeface="Arial"/>
              <a:sym typeface="Arial"/>
            </a:endParaRPr>
          </a:p>
        </p:txBody>
      </p:sp>
      <p:sp>
        <p:nvSpPr>
          <p:cNvPr id="124" name="Google Shape;124;p2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1"/>
          <p:cNvSpPr txBox="1">
            <a:spLocks noGrp="1"/>
          </p:cNvSpPr>
          <p:nvPr>
            <p:ph type="title"/>
          </p:nvPr>
        </p:nvSpPr>
        <p:spPr>
          <a:xfrm>
            <a:off x="521850" y="575950"/>
            <a:ext cx="8199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Build your app</a:t>
            </a:r>
            <a:endParaRPr/>
          </a:p>
        </p:txBody>
      </p:sp>
      <p:sp>
        <p:nvSpPr>
          <p:cNvPr id="130" name="Google Shape;130;p21"/>
          <p:cNvSpPr txBox="1">
            <a:spLocks noGrp="1"/>
          </p:cNvSpPr>
          <p:nvPr>
            <p:ph type="body" idx="1"/>
          </p:nvPr>
        </p:nvSpPr>
        <p:spPr>
          <a:xfrm>
            <a:off x="521850" y="1143275"/>
            <a:ext cx="8100300" cy="348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vi" sz="2100">
                <a:latin typeface="Raleway Medium"/>
                <a:ea typeface="Raleway Medium"/>
                <a:cs typeface="Raleway Medium"/>
                <a:sym typeface="Raleway Medium"/>
              </a:rPr>
              <a:t>Include 7 product:</a:t>
            </a:r>
            <a:endParaRPr sz="2100">
              <a:latin typeface="Raleway Medium"/>
              <a:ea typeface="Raleway Medium"/>
              <a:cs typeface="Raleway Medium"/>
              <a:sym typeface="Raleway Medium"/>
            </a:endParaRPr>
          </a:p>
          <a:p>
            <a:pPr marL="457200" lvl="0" indent="-361950" algn="l" rtl="0">
              <a:spcBef>
                <a:spcPts val="0"/>
              </a:spcBef>
              <a:spcAft>
                <a:spcPts val="0"/>
              </a:spcAft>
              <a:buSzPts val="2100"/>
              <a:buFont typeface="Raleway Medium"/>
              <a:buAutoNum type="arabicPeriod"/>
            </a:pPr>
            <a:r>
              <a:rPr lang="vi" sz="2100">
                <a:latin typeface="Raleway Medium"/>
                <a:ea typeface="Raleway Medium"/>
                <a:cs typeface="Raleway Medium"/>
                <a:sym typeface="Raleway Medium"/>
              </a:rPr>
              <a:t>Authentication — user login and identity</a:t>
            </a:r>
            <a:endParaRPr sz="2100">
              <a:latin typeface="Raleway Medium"/>
              <a:ea typeface="Raleway Medium"/>
              <a:cs typeface="Raleway Medium"/>
              <a:sym typeface="Raleway Medium"/>
            </a:endParaRPr>
          </a:p>
          <a:p>
            <a:pPr marL="457200" lvl="0" indent="-361950" algn="l" rtl="0">
              <a:spcBef>
                <a:spcPts val="0"/>
              </a:spcBef>
              <a:spcAft>
                <a:spcPts val="0"/>
              </a:spcAft>
              <a:buSzPts val="2100"/>
              <a:buFont typeface="Raleway Medium"/>
              <a:buAutoNum type="arabicPeriod"/>
            </a:pPr>
            <a:r>
              <a:rPr lang="vi" sz="2100">
                <a:latin typeface="Raleway Medium"/>
                <a:ea typeface="Raleway Medium"/>
                <a:cs typeface="Raleway Medium"/>
                <a:sym typeface="Raleway Medium"/>
              </a:rPr>
              <a:t>Realtime Database — realtime, cloud hosted, NoSQL database</a:t>
            </a:r>
            <a:endParaRPr sz="2100">
              <a:latin typeface="Raleway Medium"/>
              <a:ea typeface="Raleway Medium"/>
              <a:cs typeface="Raleway Medium"/>
              <a:sym typeface="Raleway Medium"/>
            </a:endParaRPr>
          </a:p>
          <a:p>
            <a:pPr marL="457200" lvl="0" indent="-361950" algn="l" rtl="0">
              <a:spcBef>
                <a:spcPts val="0"/>
              </a:spcBef>
              <a:spcAft>
                <a:spcPts val="0"/>
              </a:spcAft>
              <a:buSzPts val="2100"/>
              <a:buFont typeface="Raleway Medium"/>
              <a:buAutoNum type="arabicPeriod"/>
            </a:pPr>
            <a:r>
              <a:rPr lang="vi" sz="2100">
                <a:latin typeface="Raleway Medium"/>
                <a:ea typeface="Raleway Medium"/>
                <a:cs typeface="Raleway Medium"/>
                <a:sym typeface="Raleway Medium"/>
              </a:rPr>
              <a:t>Cloud Firestore — realtime, cloud hosted, NoSQL database</a:t>
            </a:r>
            <a:endParaRPr sz="2100">
              <a:latin typeface="Raleway Medium"/>
              <a:ea typeface="Raleway Medium"/>
              <a:cs typeface="Raleway Medium"/>
              <a:sym typeface="Raleway Medium"/>
            </a:endParaRPr>
          </a:p>
          <a:p>
            <a:pPr marL="457200" lvl="0" indent="-361950" algn="l" rtl="0">
              <a:spcBef>
                <a:spcPts val="0"/>
              </a:spcBef>
              <a:spcAft>
                <a:spcPts val="0"/>
              </a:spcAft>
              <a:buSzPts val="2100"/>
              <a:buFont typeface="Raleway Medium"/>
              <a:buAutoNum type="arabicPeriod"/>
            </a:pPr>
            <a:r>
              <a:rPr lang="vi" sz="2100">
                <a:latin typeface="Raleway Medium"/>
                <a:ea typeface="Raleway Medium"/>
                <a:cs typeface="Raleway Medium"/>
                <a:sym typeface="Raleway Medium"/>
              </a:rPr>
              <a:t>Cloud Storage — massively scalable file storage</a:t>
            </a:r>
            <a:endParaRPr sz="2100">
              <a:latin typeface="Raleway Medium"/>
              <a:ea typeface="Raleway Medium"/>
              <a:cs typeface="Raleway Medium"/>
              <a:sym typeface="Raleway Medium"/>
            </a:endParaRPr>
          </a:p>
          <a:p>
            <a:pPr marL="457200" lvl="0" indent="-361950" algn="l" rtl="0">
              <a:spcBef>
                <a:spcPts val="0"/>
              </a:spcBef>
              <a:spcAft>
                <a:spcPts val="0"/>
              </a:spcAft>
              <a:buSzPts val="2100"/>
              <a:buFont typeface="Raleway Medium"/>
              <a:buAutoNum type="arabicPeriod"/>
            </a:pPr>
            <a:r>
              <a:rPr lang="vi" sz="2100">
                <a:latin typeface="Raleway Medium"/>
                <a:ea typeface="Raleway Medium"/>
                <a:cs typeface="Raleway Medium"/>
                <a:sym typeface="Raleway Medium"/>
              </a:rPr>
              <a:t>Cloud Functions — “serverless”, event driven backend</a:t>
            </a:r>
            <a:endParaRPr sz="2100">
              <a:latin typeface="Raleway Medium"/>
              <a:ea typeface="Raleway Medium"/>
              <a:cs typeface="Raleway Medium"/>
              <a:sym typeface="Raleway Medium"/>
            </a:endParaRPr>
          </a:p>
          <a:p>
            <a:pPr marL="457200" lvl="0" indent="-361950" algn="l" rtl="0">
              <a:spcBef>
                <a:spcPts val="0"/>
              </a:spcBef>
              <a:spcAft>
                <a:spcPts val="0"/>
              </a:spcAft>
              <a:buSzPts val="2100"/>
              <a:buFont typeface="Raleway Medium"/>
              <a:buAutoNum type="arabicPeriod"/>
            </a:pPr>
            <a:r>
              <a:rPr lang="vi" sz="2100">
                <a:latin typeface="Raleway Medium"/>
                <a:ea typeface="Raleway Medium"/>
                <a:cs typeface="Raleway Medium"/>
                <a:sym typeface="Raleway Medium"/>
              </a:rPr>
              <a:t>Firebase Hosting — global web hosting</a:t>
            </a:r>
            <a:endParaRPr sz="2100">
              <a:latin typeface="Raleway Medium"/>
              <a:ea typeface="Raleway Medium"/>
              <a:cs typeface="Raleway Medium"/>
              <a:sym typeface="Raleway Medium"/>
            </a:endParaRPr>
          </a:p>
          <a:p>
            <a:pPr marL="457200" lvl="0" indent="-361950" algn="l" rtl="0">
              <a:spcBef>
                <a:spcPts val="0"/>
              </a:spcBef>
              <a:spcAft>
                <a:spcPts val="0"/>
              </a:spcAft>
              <a:buSzPts val="2100"/>
              <a:buFont typeface="Raleway Medium"/>
              <a:buAutoNum type="arabicPeriod"/>
            </a:pPr>
            <a:r>
              <a:rPr lang="vi" sz="2100">
                <a:latin typeface="Raleway Medium"/>
                <a:ea typeface="Raleway Medium"/>
                <a:cs typeface="Raleway Medium"/>
                <a:sym typeface="Raleway Medium"/>
              </a:rPr>
              <a:t>ML Kit —SDK for common ML tasks</a:t>
            </a:r>
            <a:endParaRPr sz="2100">
              <a:latin typeface="Raleway Medium"/>
              <a:ea typeface="Raleway Medium"/>
              <a:cs typeface="Raleway Medium"/>
              <a:sym typeface="Raleway Medium"/>
            </a:endParaRPr>
          </a:p>
        </p:txBody>
      </p:sp>
      <p:sp>
        <p:nvSpPr>
          <p:cNvPr id="131" name="Google Shape;131;p2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vi"/>
              <a:t>9</a:t>
            </a:fld>
            <a:endParaRPr/>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1930</Words>
  <Application>Microsoft Office PowerPoint</Application>
  <PresentationFormat>On-screen Show (16:9)</PresentationFormat>
  <Paragraphs>251</Paragraphs>
  <Slides>45</Slides>
  <Notes>45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Lato</vt:lpstr>
      <vt:lpstr>Raleway</vt:lpstr>
      <vt:lpstr>Roboto Mono</vt:lpstr>
      <vt:lpstr>Raleway Medium</vt:lpstr>
      <vt:lpstr>Swiss</vt:lpstr>
      <vt:lpstr>Firebase Introduction</vt:lpstr>
      <vt:lpstr>Content What is firebase? Build your app Grow your app Improve your app Demo App, Authentication</vt:lpstr>
      <vt:lpstr>What is Firebase?</vt:lpstr>
      <vt:lpstr>What is Firebase?</vt:lpstr>
      <vt:lpstr>Developing App Traditional vs Firebase</vt:lpstr>
      <vt:lpstr>Firebase Suits Products</vt:lpstr>
      <vt:lpstr>What sort of apps is Firebase good for?</vt:lpstr>
      <vt:lpstr>Build your app Creating the “GUT”</vt:lpstr>
      <vt:lpstr>Build your app</vt:lpstr>
      <vt:lpstr>Firebase Authentication</vt:lpstr>
      <vt:lpstr>Firebase Authentication</vt:lpstr>
      <vt:lpstr>PowerPoint Presentation</vt:lpstr>
      <vt:lpstr>Firebase Realtime DB Cloud Firestore</vt:lpstr>
      <vt:lpstr>Firebase Realtime DB Cloud Firestore</vt:lpstr>
      <vt:lpstr>Cloud Storage</vt:lpstr>
      <vt:lpstr>Security Rules</vt:lpstr>
      <vt:lpstr>Cloud Function </vt:lpstr>
      <vt:lpstr>Firebase hosting</vt:lpstr>
      <vt:lpstr>Firebase ML Kit</vt:lpstr>
      <vt:lpstr>Grow your app Attach and Retain user</vt:lpstr>
      <vt:lpstr>Grow your app</vt:lpstr>
      <vt:lpstr>Analytics</vt:lpstr>
      <vt:lpstr>Prediction</vt:lpstr>
      <vt:lpstr>FCM - Firebase  Cloud Messaging</vt:lpstr>
      <vt:lpstr>Firebase In-App Messaging</vt:lpstr>
      <vt:lpstr>Firebase  Remote Config</vt:lpstr>
      <vt:lpstr>Firebase A/B Testing</vt:lpstr>
      <vt:lpstr>Firebase Dynamic Links</vt:lpstr>
      <vt:lpstr>Improve your app stability and performance</vt:lpstr>
      <vt:lpstr>Improve your app</vt:lpstr>
      <vt:lpstr>Firebase Testlab</vt:lpstr>
      <vt:lpstr>Firebase Crashlytics</vt:lpstr>
      <vt:lpstr>Firebase Performance Monitoring</vt:lpstr>
      <vt:lpstr>Demo App Firebase Authentication</vt:lpstr>
      <vt:lpstr>You can use Firebase Authentication to let your users authenticate with Firebase using their email addresses and passwords, and to manage your app's password-based accounts.</vt:lpstr>
      <vt:lpstr>Features</vt:lpstr>
      <vt:lpstr>Create New Firebase Project</vt:lpstr>
      <vt:lpstr>Setup Signin Method</vt:lpstr>
      <vt:lpstr>Connect Firebase to your App</vt:lpstr>
      <vt:lpstr>Create and Initialize Firebase Auth Instance</vt:lpstr>
      <vt:lpstr>Create new account with email-password</vt:lpstr>
      <vt:lpstr>SignIn</vt:lpstr>
      <vt:lpstr>Signout</vt:lpstr>
      <vt:lpstr>Access User Account Information</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Firebase Introduction</dc:title>
  <cp:lastModifiedBy>Le Phuong Anh</cp:lastModifiedBy>
  <cp:revision>6</cp:revision>
  <dcterms:modified xsi:type="dcterms:W3CDTF">2020-07-23T14:12:10Z</dcterms:modified>
</cp:coreProperties>
</file>